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3" r:id="rId4"/>
    <p:sldId id="257" r:id="rId5"/>
    <p:sldId id="258" r:id="rId6"/>
    <p:sldId id="260" r:id="rId7"/>
    <p:sldId id="265" r:id="rId8"/>
    <p:sldId id="266" r:id="rId9"/>
    <p:sldId id="262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64" r:id="rId18"/>
    <p:sldId id="274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CCFFC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29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539552" y="1907332"/>
            <a:ext cx="5688632" cy="2376264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srgbClr val="3333FF"/>
                </a:solidFill>
                <a:latin typeface="Monotype Corsiva" pitchFamily="66" charset="0"/>
              </a:rPr>
              <a:t>Познавательный проект</a:t>
            </a:r>
            <a:br>
              <a:rPr lang="ru-RU" sz="4000" b="1" dirty="0" smtClean="0">
                <a:solidFill>
                  <a:srgbClr val="3333FF"/>
                </a:solidFill>
                <a:latin typeface="Monotype Corsiva" pitchFamily="66" charset="0"/>
              </a:rPr>
            </a:br>
            <a:r>
              <a:rPr lang="ru-RU" sz="3200" b="1" dirty="0" smtClean="0">
                <a:solidFill>
                  <a:srgbClr val="3333FF"/>
                </a:solidFill>
                <a:latin typeface="Monotype Corsiva" pitchFamily="66" charset="0"/>
              </a:rPr>
              <a:t>по природоохранной деятельности «Ёлочка-красавица, всем нам очень нравится».</a:t>
            </a:r>
            <a:br>
              <a:rPr lang="ru-RU" sz="3200" b="1" dirty="0" smtClean="0">
                <a:solidFill>
                  <a:srgbClr val="3333FF"/>
                </a:solidFill>
                <a:latin typeface="Monotype Corsiva" pitchFamily="66" charset="0"/>
              </a:rPr>
            </a:br>
            <a:r>
              <a:rPr lang="ru-RU" sz="3200" b="1" dirty="0" smtClean="0">
                <a:solidFill>
                  <a:srgbClr val="3333FF"/>
                </a:solidFill>
                <a:latin typeface="Monotype Corsiva" pitchFamily="66" charset="0"/>
              </a:rPr>
              <a:t>в старшей группе №1</a:t>
            </a:r>
            <a:endParaRPr lang="ru-RU" sz="3200" b="1" dirty="0">
              <a:solidFill>
                <a:srgbClr val="3333FF"/>
              </a:solidFill>
              <a:latin typeface="Monotype Corsiva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4952183"/>
            <a:ext cx="2592288" cy="1165820"/>
          </a:xfrm>
        </p:spPr>
        <p:txBody>
          <a:bodyPr>
            <a:normAutofit fontScale="55000" lnSpcReduction="20000"/>
          </a:bodyPr>
          <a:lstStyle/>
          <a:p>
            <a:r>
              <a:rPr lang="ru-RU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подготовили воспитатели:</a:t>
            </a:r>
          </a:p>
          <a:p>
            <a:r>
              <a:rPr lang="ru-RU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Дробышева Е.В.</a:t>
            </a:r>
          </a:p>
          <a:p>
            <a:r>
              <a:rPr lang="ru-RU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Солохина</a:t>
            </a:r>
            <a:r>
              <a:rPr lang="ru-RU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О.В.</a:t>
            </a:r>
            <a:endParaRPr lang="ru-RU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одзаголовок 2"/>
          <p:cNvSpPr txBox="1">
            <a:spLocks/>
          </p:cNvSpPr>
          <p:nvPr/>
        </p:nvSpPr>
        <p:spPr>
          <a:xfrm>
            <a:off x="1051992" y="1061120"/>
            <a:ext cx="7056784" cy="648072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МБОУ Одинцовская СОШ №3, структурное подразделение «Детский сад»</a:t>
            </a:r>
            <a:endParaRPr lang="ru-RU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4340199"/>
              </p:ext>
            </p:extLst>
          </p:nvPr>
        </p:nvGraphicFramePr>
        <p:xfrm>
          <a:off x="755576" y="908720"/>
          <a:ext cx="7632848" cy="50741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26185">
                  <a:extLst>
                    <a:ext uri="{9D8B030D-6E8A-4147-A177-3AD203B41FA5}">
                      <a16:colId xmlns:a16="http://schemas.microsoft.com/office/drawing/2014/main" val="3792990623"/>
                    </a:ext>
                  </a:extLst>
                </a:gridCol>
                <a:gridCol w="2826036">
                  <a:extLst>
                    <a:ext uri="{9D8B030D-6E8A-4147-A177-3AD203B41FA5}">
                      <a16:colId xmlns:a16="http://schemas.microsoft.com/office/drawing/2014/main" val="3691135366"/>
                    </a:ext>
                  </a:extLst>
                </a:gridCol>
                <a:gridCol w="1780627">
                  <a:extLst>
                    <a:ext uri="{9D8B030D-6E8A-4147-A177-3AD203B41FA5}">
                      <a16:colId xmlns:a16="http://schemas.microsoft.com/office/drawing/2014/main" val="2319185942"/>
                    </a:ext>
                  </a:extLst>
                </a:gridCol>
              </a:tblGrid>
              <a:tr h="362077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этап – основной.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Нам поможет ёлочка-навигатор.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601" marR="50601" marT="0" marB="0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0045057"/>
                  </a:ext>
                </a:extLst>
              </a:tr>
              <a:tr h="9051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Рассматривание иллюстрации о ели, беседы с детьми.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601" marR="506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Вызвать интерес к хвойному дереву-ели , желание заботиться о ней, углубить и расширить знания о растениях.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601" marR="506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Воспитатели.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601" marR="50601" marT="0" marB="0"/>
                </a:tc>
                <a:extLst>
                  <a:ext uri="{0D108BD9-81ED-4DB2-BD59-A6C34878D82A}">
                    <a16:rowId xmlns:a16="http://schemas.microsoft.com/office/drawing/2014/main" val="2571755546"/>
                  </a:ext>
                </a:extLst>
              </a:tr>
              <a:tr h="19914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ШАР 1.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Познавательная беседа с детьми "Откуда взялся Новый год".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Совместное украшение искусственной ели новогодними шарами.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601" marR="506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Способствовать поиску новой информации о праздновании Нового года в России, о новогодних традициях, символах нового года;  познакомить детей с произведениями художественной литературы о праздновании Нового года (сказки, рассказы, стихотворения).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601" marR="506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Воспитатели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601" marR="50601" marT="0" marB="0"/>
                </a:tc>
                <a:extLst>
                  <a:ext uri="{0D108BD9-81ED-4DB2-BD59-A6C34878D82A}">
                    <a16:rowId xmlns:a16="http://schemas.microsoft.com/office/drawing/2014/main" val="2367177701"/>
                  </a:ext>
                </a:extLst>
              </a:tr>
              <a:tr h="12672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ШАР 2.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Целевая прогулка по территории детского сада. Наблюдение за  живой елью.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601" marR="506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Закреплять умение детей узнавать ель по характерным особенностям ее строения, признакам, отличающим ее от других деревьев.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601" marR="506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Воспитатели,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дети.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601" marR="50601" marT="0" marB="0"/>
                </a:tc>
                <a:extLst>
                  <a:ext uri="{0D108BD9-81ED-4DB2-BD59-A6C34878D82A}">
                    <a16:rowId xmlns:a16="http://schemas.microsoft.com/office/drawing/2014/main" val="33320332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3848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3770862"/>
              </p:ext>
            </p:extLst>
          </p:nvPr>
        </p:nvGraphicFramePr>
        <p:xfrm>
          <a:off x="755576" y="836712"/>
          <a:ext cx="7632848" cy="51845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26186">
                  <a:extLst>
                    <a:ext uri="{9D8B030D-6E8A-4147-A177-3AD203B41FA5}">
                      <a16:colId xmlns:a16="http://schemas.microsoft.com/office/drawing/2014/main" val="343094736"/>
                    </a:ext>
                  </a:extLst>
                </a:gridCol>
                <a:gridCol w="3022486">
                  <a:extLst>
                    <a:ext uri="{9D8B030D-6E8A-4147-A177-3AD203B41FA5}">
                      <a16:colId xmlns:a16="http://schemas.microsoft.com/office/drawing/2014/main" val="710365954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1279764735"/>
                    </a:ext>
                  </a:extLst>
                </a:gridCol>
              </a:tblGrid>
              <a:tr h="29484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ШАР 3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Игры и игровые упражнения 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Дидактическая игра «Широкая и узкая»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Дидактическая игра с пуговицами «Ёлочка красавица»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Дидактическая игра «Найди тень от игрушки»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Подвижная игра  «Ель, елка, елочка»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Хороводные игры у ели.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Закрепить знания форме предметов.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Продолжать учить детей сравнивать предметы по величине, понимать значение предлогов «на», «под».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Развивать слуховое и зрительное внимание, мелкую и общую моторику, мышление, тактильный анализатор. Формирование правильной осанки, укрепление мышц туловища и конечностей; тренировка внимания, развитие операций сравнения.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Воспитатели 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дети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4218777"/>
                  </a:ext>
                </a:extLst>
              </a:tr>
              <a:tr h="22361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ШАР 4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Чтение стихов о ели, заучивание их наизусть, отгадывание загадок, разбор пословиц и поговорок о ели.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Познакомить детей со стихотворением А.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Барто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«Дело было в январе».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Развивать понимание стихотворного текста, накапливать активный словарь по данной теме.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Формировать восприятие малых фольклорных форм устного народного творчества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Воспитатели,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дети.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  <a:extLst>
                  <a:ext uri="{0D108BD9-81ED-4DB2-BD59-A6C34878D82A}">
                    <a16:rowId xmlns:a16="http://schemas.microsoft.com/office/drawing/2014/main" val="2577192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207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3345368"/>
              </p:ext>
            </p:extLst>
          </p:nvPr>
        </p:nvGraphicFramePr>
        <p:xfrm>
          <a:off x="755576" y="836712"/>
          <a:ext cx="7560840" cy="51125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97637">
                  <a:extLst>
                    <a:ext uri="{9D8B030D-6E8A-4147-A177-3AD203B41FA5}">
                      <a16:colId xmlns:a16="http://schemas.microsoft.com/office/drawing/2014/main" val="30286930"/>
                    </a:ext>
                  </a:extLst>
                </a:gridCol>
                <a:gridCol w="2799376">
                  <a:extLst>
                    <a:ext uri="{9D8B030D-6E8A-4147-A177-3AD203B41FA5}">
                      <a16:colId xmlns:a16="http://schemas.microsoft.com/office/drawing/2014/main" val="822058329"/>
                    </a:ext>
                  </a:extLst>
                </a:gridCol>
                <a:gridCol w="1763827">
                  <a:extLst>
                    <a:ext uri="{9D8B030D-6E8A-4147-A177-3AD203B41FA5}">
                      <a16:colId xmlns:a16="http://schemas.microsoft.com/office/drawing/2014/main" val="2166571979"/>
                    </a:ext>
                  </a:extLst>
                </a:gridCol>
              </a:tblGrid>
              <a:tr h="28301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ШАР 5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Экспериментальная деятельность "Ель-целительница"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001" marR="550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Расширение перспектив развития поисково-познавательной деятельности детей путем включения их в мыслительные, моделирующие и преобразующие действия;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поддержание у детей инициативы, сообразительности, пытливости, критичности, самостоятельности.</a:t>
                      </a:r>
                      <a:endParaRPr lang="ru-RU" sz="15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001" marR="55001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Воспитатель, дети</a:t>
                      </a:r>
                      <a:endParaRPr lang="ru-RU" sz="15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001" marR="55001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0783553"/>
                  </a:ext>
                </a:extLst>
              </a:tr>
              <a:tr h="22824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ШАР 6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Изготовление плакатов-обращений на тему бережного отношения к ели.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Распространение листовок-обращений.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001" marR="550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Воспитание ответственного отношения к природе.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Привлечь внимание окружающих к проблеме украшения жилищ к Новому году с минимальным воздействием на окружающую среду.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001" marR="550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Воспитатели, </a:t>
                      </a: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родители, дети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001" marR="55001" marT="0" marB="0"/>
                </a:tc>
                <a:extLst>
                  <a:ext uri="{0D108BD9-81ED-4DB2-BD59-A6C34878D82A}">
                    <a16:rowId xmlns:a16="http://schemas.microsoft.com/office/drawing/2014/main" val="33628534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7887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8404318"/>
              </p:ext>
            </p:extLst>
          </p:nvPr>
        </p:nvGraphicFramePr>
        <p:xfrm>
          <a:off x="791580" y="836712"/>
          <a:ext cx="7560840" cy="51125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90288">
                  <a:extLst>
                    <a:ext uri="{9D8B030D-6E8A-4147-A177-3AD203B41FA5}">
                      <a16:colId xmlns:a16="http://schemas.microsoft.com/office/drawing/2014/main" val="755950528"/>
                    </a:ext>
                  </a:extLst>
                </a:gridCol>
                <a:gridCol w="3746416">
                  <a:extLst>
                    <a:ext uri="{9D8B030D-6E8A-4147-A177-3AD203B41FA5}">
                      <a16:colId xmlns:a16="http://schemas.microsoft.com/office/drawing/2014/main" val="2882641668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1189812333"/>
                    </a:ext>
                  </a:extLst>
                </a:gridCol>
              </a:tblGrid>
              <a:tr h="31659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ШАР 7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День сказок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Инсценировка сказки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«Как звери елку наряжали»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43" marR="361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Способствовать формированию эмоционального отношения к литературным произведениям средствами драматизации.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Формировать умение выразительно, с естественными интонациями участвовать в инсценировках.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Продолжать развивать творческие способностей детей через театрализацию народных сказок.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Развивать творческую самостоятельность в создании художественного образа, используя для этой цели игровые импровизации.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43" marR="36143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Воспитатели, 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дети.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43" marR="36143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1190746"/>
                  </a:ext>
                </a:extLst>
              </a:tr>
              <a:tr h="19466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ШАР 8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Рисование ели разными способами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Мастер-класс "Новогодняя ёлочка"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43" marR="361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Изучение новых способов и приемов нетрадиционного рисования.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зрительно-моторной координации, правого и левого полушария головного мозга; развитие умения передавать форму.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Упражнение пальцев и кистей рук;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художественно-эстетического вкуса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43" marR="361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Воспитатели,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дети.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43" marR="36143" marT="0" marB="0"/>
                </a:tc>
                <a:extLst>
                  <a:ext uri="{0D108BD9-81ED-4DB2-BD59-A6C34878D82A}">
                    <a16:rowId xmlns:a16="http://schemas.microsoft.com/office/drawing/2014/main" val="29158734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5441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261"/>
            <a:ext cx="9144000" cy="6858000"/>
          </a:xfrm>
          <a:prstGeom prst="rect">
            <a:avLst/>
          </a:prstGeom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8078494"/>
              </p:ext>
            </p:extLst>
          </p:nvPr>
        </p:nvGraphicFramePr>
        <p:xfrm>
          <a:off x="755577" y="836713"/>
          <a:ext cx="7632845" cy="53006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26184">
                  <a:extLst>
                    <a:ext uri="{9D8B030D-6E8A-4147-A177-3AD203B41FA5}">
                      <a16:colId xmlns:a16="http://schemas.microsoft.com/office/drawing/2014/main" val="1256408069"/>
                    </a:ext>
                  </a:extLst>
                </a:gridCol>
                <a:gridCol w="3166503">
                  <a:extLst>
                    <a:ext uri="{9D8B030D-6E8A-4147-A177-3AD203B41FA5}">
                      <a16:colId xmlns:a16="http://schemas.microsoft.com/office/drawing/2014/main" val="3945943606"/>
                    </a:ext>
                  </a:extLst>
                </a:gridCol>
                <a:gridCol w="1440158">
                  <a:extLst>
                    <a:ext uri="{9D8B030D-6E8A-4147-A177-3AD203B41FA5}">
                      <a16:colId xmlns:a16="http://schemas.microsoft.com/office/drawing/2014/main" val="3839191832"/>
                    </a:ext>
                  </a:extLst>
                </a:gridCol>
              </a:tblGrid>
              <a:tr h="2565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ШАР 9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Творческая мастерская «Лесная красавица»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32" marR="395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Изготовление креативной Новогодней елки.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Развивать чувства цвета и гармонии, фантазию и зрительное воображение; формировать художественное видение; развивать мелкую моторику пальцев и рук.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Воспитывать бережное отношение к окружающей природе; воспитать у детей дружеское отношение друг к другу, умение тесно работать в коллективе.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32" marR="39532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Воспитатели, 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дети.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32" marR="39532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0924327"/>
                  </a:ext>
                </a:extLst>
              </a:tr>
              <a:tr h="16117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ШАР 10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Выставка творческих работ педагогов, детей, родителей </a:t>
                      </a:r>
                      <a:b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«Ёлочка, живи!»</a:t>
                      </a:r>
                      <a:b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(Альтернатива пушистой лесной красавице – новогодняя ёлочка своими руками)</a:t>
                      </a:r>
                      <a:b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32" marR="395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Способствовать  активизации творческого и продуктивного взаимодействия с родителями воспитанников с целью обогащения развивающей предметно-пространственной среды группы.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32" marR="395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Родители,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воспитатели,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дети.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32" marR="39532" marT="0" marB="0"/>
                </a:tc>
                <a:extLst>
                  <a:ext uri="{0D108BD9-81ED-4DB2-BD59-A6C34878D82A}">
                    <a16:rowId xmlns:a16="http://schemas.microsoft.com/office/drawing/2014/main" val="4074978942"/>
                  </a:ext>
                </a:extLst>
              </a:tr>
              <a:tr h="10691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ШАР 11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Изготовление лэпбука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"Ёлочка красавица-всем нам очень нравится"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32" marR="395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Систематизация накопленных творческих материалов по теме проекта.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Привлечение детей к активной творческой продуктивной детятельности.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32" marR="395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Воспитатели, 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дети.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32" marR="39532" marT="0" marB="0"/>
                </a:tc>
                <a:extLst>
                  <a:ext uri="{0D108BD9-81ED-4DB2-BD59-A6C34878D82A}">
                    <a16:rowId xmlns:a16="http://schemas.microsoft.com/office/drawing/2014/main" val="42627472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2054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0811130"/>
              </p:ext>
            </p:extLst>
          </p:nvPr>
        </p:nvGraphicFramePr>
        <p:xfrm>
          <a:off x="755576" y="1382077"/>
          <a:ext cx="7632847" cy="409384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82824">
                  <a:extLst>
                    <a:ext uri="{9D8B030D-6E8A-4147-A177-3AD203B41FA5}">
                      <a16:colId xmlns:a16="http://schemas.microsoft.com/office/drawing/2014/main" val="3942694194"/>
                    </a:ext>
                  </a:extLst>
                </a:gridCol>
                <a:gridCol w="2785541">
                  <a:extLst>
                    <a:ext uri="{9D8B030D-6E8A-4147-A177-3AD203B41FA5}">
                      <a16:colId xmlns:a16="http://schemas.microsoft.com/office/drawing/2014/main" val="4292280818"/>
                    </a:ext>
                  </a:extLst>
                </a:gridCol>
                <a:gridCol w="118016">
                  <a:extLst>
                    <a:ext uri="{9D8B030D-6E8A-4147-A177-3AD203B41FA5}">
                      <a16:colId xmlns:a16="http://schemas.microsoft.com/office/drawing/2014/main" val="2683262321"/>
                    </a:ext>
                  </a:extLst>
                </a:gridCol>
                <a:gridCol w="1746466">
                  <a:extLst>
                    <a:ext uri="{9D8B030D-6E8A-4147-A177-3AD203B41FA5}">
                      <a16:colId xmlns:a16="http://schemas.microsoft.com/office/drawing/2014/main" val="805003124"/>
                    </a:ext>
                  </a:extLst>
                </a:gridCol>
              </a:tblGrid>
              <a:tr h="266892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этап – </a:t>
                      </a: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заключительный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4468991"/>
                  </a:ext>
                </a:extLst>
              </a:tr>
              <a:tr h="10675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3.1. Подведение итогов. 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Анализ и обобщение результатов, полученных в процессе познавательной деятельности детей.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Воспитатели, 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дети.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7499942"/>
                  </a:ext>
                </a:extLst>
              </a:tr>
              <a:tr h="266892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Этап </a:t>
                      </a: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презентационный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6290536"/>
                  </a:ext>
                </a:extLst>
              </a:tr>
              <a:tr h="5337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Презентация проекта на педсовете ДОУ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Обобщение опыта работы.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Воспитатели,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родители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02029978"/>
                  </a:ext>
                </a:extLst>
              </a:tr>
              <a:tr h="8006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Презентация лэпбука "Ёлочка красавица-всем нам очень нравится"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Обобщение опыта работы среди педагогов ДОУ.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Воспитатель,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687599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1066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1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669357" y="848550"/>
            <a:ext cx="7776864" cy="52670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1360"/>
              </a:spcBef>
              <a:spcAft>
                <a:spcPts val="1360"/>
              </a:spcAft>
            </a:pPr>
            <a:r>
              <a:rPr lang="ru-RU" sz="2400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Практическая значимость проекта :</a:t>
            </a:r>
            <a:endParaRPr lang="ru-RU" sz="2400" dirty="0">
              <a:solidFill>
                <a:srgbClr val="7030A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b="1" i="1" dirty="0">
                <a:solidFill>
                  <a:srgbClr val="3333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Благодаря проекту дети были ознакомлены с хвойным деревом - «ель». Узнали его строение и отличительные особенности. Научились выполнять некоторые поделки своими руками, используя при этом различные материалы. Могут смело применять свои знания и умения в свободной деятельности.</a:t>
            </a:r>
            <a:endParaRPr lang="ru-RU" sz="1400" b="1" i="1" dirty="0">
              <a:solidFill>
                <a:srgbClr val="3333FF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b="1" i="1" dirty="0">
                <a:solidFill>
                  <a:srgbClr val="3333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 время работы над проектом дети проявляли повышенный интерес и любознательность. Испытывали яркие и положительные эмоции, что способствовало формированию чувства ответственности и бережному отношению к природе.</a:t>
            </a:r>
            <a:endParaRPr lang="ru-RU" sz="1400" b="1" i="1" dirty="0">
              <a:solidFill>
                <a:srgbClr val="3333FF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b="1" i="1" dirty="0">
                <a:solidFill>
                  <a:srgbClr val="3333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Родители так же активно принимали участие в работе, что помогло взаимодействию с детьми и воспитателями.</a:t>
            </a:r>
            <a:endParaRPr lang="ru-RU" sz="1400" b="1" i="1" dirty="0">
              <a:solidFill>
                <a:srgbClr val="3333FF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3180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004" y="0"/>
            <a:ext cx="9144000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971600" y="744077"/>
            <a:ext cx="712879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Мастер-класс по рисованию «Новогодняя ёлочка»</a:t>
            </a:r>
          </a:p>
          <a:p>
            <a:endParaRPr lang="ru-RU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</a:t>
            </a:r>
            <a:r>
              <a:rPr lang="ru-RU" sz="2000" b="1" i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…вот какие ёлочки получились у ребят</a:t>
            </a:r>
            <a:endParaRPr lang="ru-RU" sz="2000" b="1" i="1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3" descr="C:\Users\Андрей\Desktop\изо д сад\ДЛЯ САЙТА\15-16\елочка красавица\IMG_20151217_095824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2356" y="1661631"/>
            <a:ext cx="2152717" cy="319098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C:\Users\Андрей\Desktop\изо д сад\ДЛЯ САЙТА\15-16\елочка красавица\IMG_20151217_095915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220129" y="2677294"/>
            <a:ext cx="2231600" cy="353009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F:\DCIM\Camera\IMG_20151214_205233.jpg"/>
          <p:cNvPicPr>
            <a:picLocks noChangeAspect="1" noChangeArrowheads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7954" t="6384" r="622" b="15493"/>
          <a:stretch/>
        </p:blipFill>
        <p:spPr bwMode="auto">
          <a:xfrm>
            <a:off x="4278343" y="1752915"/>
            <a:ext cx="2288778" cy="345131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5" descr="C:\Users\Андрей\Desktop\изо д сад\ДЛЯ САЙТА\15-16\елочка красавица\IMG_20151217_095734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60377" y="3106227"/>
            <a:ext cx="2346759" cy="308549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683568" y="908720"/>
            <a:ext cx="712879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0" b="1" i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</a:t>
            </a:r>
          </a:p>
          <a:p>
            <a:r>
              <a:rPr lang="ru-RU" sz="8000" b="1" i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за </a:t>
            </a:r>
          </a:p>
          <a:p>
            <a:r>
              <a:rPr lang="ru-RU" sz="8000" b="1" i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внимание!</a:t>
            </a:r>
            <a:endParaRPr lang="ru-RU" sz="8000" b="1" i="1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7793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675175"/>
            <a:ext cx="7772400" cy="864096"/>
          </a:xfrm>
        </p:spPr>
        <p:txBody>
          <a:bodyPr>
            <a:noAutofit/>
          </a:bodyPr>
          <a:lstStyle/>
          <a:p>
            <a:r>
              <a:rPr lang="ru-RU" sz="3200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Участники проекта:</a:t>
            </a:r>
            <a:r>
              <a:rPr lang="ru-RU" sz="3200" i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i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i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i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i="1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55576" y="1412776"/>
            <a:ext cx="7556376" cy="1296144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2400" b="1" i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b="1" i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Дети </a:t>
            </a:r>
            <a:r>
              <a:rPr lang="ru-RU" b="1" i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старшей группы</a:t>
            </a:r>
            <a:endParaRPr lang="ru-RU" b="1" i="1" dirty="0" smtClean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ru-RU" b="1" i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Педагоги ДОУ</a:t>
            </a:r>
          </a:p>
          <a:p>
            <a:pPr>
              <a:buFont typeface="Wingdings" pitchFamily="2" charset="2"/>
              <a:buChar char="ü"/>
            </a:pPr>
            <a:r>
              <a:rPr lang="ru-RU" b="1" i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Родители</a:t>
            </a:r>
          </a:p>
          <a:p>
            <a:pPr>
              <a:buFont typeface="Wingdings" pitchFamily="2" charset="2"/>
              <a:buChar char="ü"/>
            </a:pP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755576" y="2420888"/>
            <a:ext cx="7488832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 ПРОЕКТА: </a:t>
            </a:r>
          </a:p>
          <a:p>
            <a:pPr>
              <a:buFont typeface="Wingdings" pitchFamily="2" charset="2"/>
              <a:buChar char="ü"/>
            </a:pPr>
            <a:r>
              <a:rPr lang="ru-RU" sz="2000" b="1" i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творческий (с экологической направленностью) </a:t>
            </a:r>
          </a:p>
          <a:p>
            <a:pPr>
              <a:buFont typeface="Wingdings" pitchFamily="2" charset="2"/>
              <a:buChar char="ü"/>
            </a:pPr>
            <a:r>
              <a:rPr lang="ru-RU" sz="2000" b="1" i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краткосрочный</a:t>
            </a:r>
          </a:p>
          <a:p>
            <a:pPr>
              <a:buFont typeface="Wingdings" pitchFamily="2" charset="2"/>
              <a:buChar char="ü"/>
            </a:pPr>
            <a:r>
              <a:rPr lang="ru-RU" sz="2000" b="1" i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групповой</a:t>
            </a:r>
          </a:p>
          <a:p>
            <a:endParaRPr lang="ru-RU" sz="3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55576" y="4149080"/>
            <a:ext cx="763284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ОБЕСПЕЧЕНИЕ:</a:t>
            </a:r>
          </a:p>
          <a:p>
            <a:r>
              <a:rPr lang="ru-RU" b="1" i="1" u="sng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Материально – техническое</a:t>
            </a:r>
            <a:r>
              <a:rPr lang="ru-RU" b="1" i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видео - , аудио -, фото – материалы, цветная бумага, бросовый материал, мишура, фольга, клей, ножницы, скотч, кисти</a:t>
            </a:r>
          </a:p>
          <a:p>
            <a:r>
              <a:rPr lang="ru-RU" b="1" i="1" u="sng" dirty="0" err="1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Учебно</a:t>
            </a:r>
            <a:r>
              <a:rPr lang="ru-RU" b="1" i="1" u="sng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методическое</a:t>
            </a:r>
            <a:r>
              <a:rPr lang="ru-RU" b="1" i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энциклопедии, художественная литература, картины, технологические карты</a:t>
            </a:r>
            <a:endParaRPr lang="ru-RU" b="1" i="1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043608" y="764704"/>
            <a:ext cx="748883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ru-RU" sz="32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 проекта:</a:t>
            </a:r>
          </a:p>
          <a:p>
            <a:endParaRPr lang="ru-RU" sz="2000" b="1" i="1" dirty="0" smtClean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i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Новый </a:t>
            </a:r>
            <a:r>
              <a:rPr lang="ru-RU" sz="2000" b="1" i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 – праздник чудес, но главным украшением этого праздника является, конечно же, ёлка. Её с особым удовольствием и восхищением украшают дети в каждом доме: новогодними игрушками, гирляндами и мишурой. О новогодней красавице написано множество рассказов, сказок и стихов. Этот объект растительного мира является и символом праздника, и предметом массового уничтожения. Мы должны понимать, что природа сильно страдает от того, что много хвойных деревьев (ели, сосны) незаконно вырубается, а ведь так долго растению приходится расти и набирать жизненных сил. Данный проект нацелен на то, чтобы помочь детям усвоить представления о хвойных деревьях, сформировать основы бережного отношения к природе.</a:t>
            </a:r>
          </a:p>
          <a:p>
            <a:pPr algn="just"/>
            <a:endParaRPr lang="ru-RU" sz="2400" dirty="0">
              <a:solidFill>
                <a:srgbClr val="0070C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688" y="908720"/>
            <a:ext cx="5112568" cy="792088"/>
          </a:xfrm>
          <a:noFill/>
        </p:spPr>
        <p:txBody>
          <a:bodyPr/>
          <a:lstStyle/>
          <a:p>
            <a:r>
              <a:rPr lang="ru-RU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 проекта:</a:t>
            </a:r>
            <a:endParaRPr lang="ru-RU" b="1" i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2060848"/>
            <a:ext cx="6624736" cy="3240360"/>
          </a:xfrm>
        </p:spPr>
        <p:txBody>
          <a:bodyPr>
            <a:normAutofit lnSpcReduction="10000"/>
          </a:bodyPr>
          <a:lstStyle/>
          <a:p>
            <a:r>
              <a:rPr lang="ru-RU" sz="3600" b="1" i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представлений о дереве- ель, как символе Новогоднего праздника, воспитание бережного отношения к </a:t>
            </a:r>
            <a:r>
              <a:rPr lang="ru-RU" sz="3600" b="1" i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природе.</a:t>
            </a:r>
            <a:endParaRPr lang="ru-RU" sz="3600" b="1" i="1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1916" y="3212976"/>
            <a:ext cx="2160240" cy="2706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539627"/>
            <a:ext cx="2386608" cy="880715"/>
          </a:xfrm>
        </p:spPr>
        <p:txBody>
          <a:bodyPr>
            <a:normAutofit/>
          </a:bodyPr>
          <a:lstStyle/>
          <a:p>
            <a:pPr algn="l"/>
            <a:r>
              <a:rPr lang="ru-RU" sz="40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</a:t>
            </a:r>
            <a:endParaRPr lang="ru-RU" sz="4000" b="1" i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1268760"/>
            <a:ext cx="7776864" cy="4857403"/>
          </a:xfrm>
        </p:spPr>
        <p:txBody>
          <a:bodyPr>
            <a:normAutofit fontScale="77500" lnSpcReduction="20000"/>
          </a:bodyPr>
          <a:lstStyle/>
          <a:p>
            <a:r>
              <a:rPr lang="ru-RU" sz="3100" b="1" i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Расширить представления детей о символе Нового года – ели</a:t>
            </a:r>
            <a:r>
              <a:rPr lang="ru-RU" sz="3100" b="1" i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3100" b="1" i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Создавать </a:t>
            </a:r>
            <a:r>
              <a:rPr lang="ru-RU" sz="3100" b="1" i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 для развития  познавательной активности и творческих способностей детей в рамках обозначенной темы</a:t>
            </a:r>
            <a:r>
              <a:rPr lang="ru-RU" sz="3100" b="1" i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3100" b="1" i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Способствовать </a:t>
            </a:r>
            <a:r>
              <a:rPr lang="ru-RU" sz="3100" b="1" i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воспитанию экологической культуры, ответственного, бережного отношения к природе.</a:t>
            </a:r>
          </a:p>
          <a:p>
            <a:r>
              <a:rPr lang="ru-RU" sz="3100" b="1" i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Развивать любознательность и повышать интерес к окружающим нас деревьям.</a:t>
            </a:r>
          </a:p>
          <a:p>
            <a:r>
              <a:rPr lang="ru-RU" sz="3100" b="1" i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Побуждать к созданию рукодельных елочек, которые бы заменили натуральное дерево в праздники.</a:t>
            </a:r>
          </a:p>
          <a:p>
            <a:r>
              <a:rPr lang="ru-RU" sz="3100" b="1" i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Знакомить с произведениями искусства, литературы, музыки, посвященными ели.</a:t>
            </a:r>
          </a:p>
          <a:p>
            <a:pPr marL="0" indent="0">
              <a:buNone/>
            </a:pPr>
            <a:endParaRPr lang="ru-RU" sz="2400" dirty="0">
              <a:solidFill>
                <a:srgbClr val="0070C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007604" y="908720"/>
            <a:ext cx="712879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ru-RU" sz="36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Формы работы с родителями воспитанников</a:t>
            </a:r>
            <a:r>
              <a:rPr lang="ru-RU" sz="36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fontAlgn="base"/>
            <a:endParaRPr lang="ru-RU" sz="2800" b="1" i="1" dirty="0">
              <a:solidFill>
                <a:srgbClr val="7030A0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400" b="1" i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Беседа с родителями на тему "Как воспитать в ребенке бережное отношение к природе?"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400" b="1" i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Консультация </a:t>
            </a:r>
            <a:r>
              <a:rPr lang="ru-RU" sz="2400" b="1" i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родителей "Новый год без живой ели?!"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400" b="1" i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Ознакомление  родителей и детей с фотоматериалом "Как растет ель"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400" b="1" i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родителей в обогащении РППС: создание игрового уголка для детей; участие в выставке поделок, сделанных своими руками .</a:t>
            </a:r>
          </a:p>
          <a:p>
            <a:pPr>
              <a:lnSpc>
                <a:spcPct val="150000"/>
              </a:lnSpc>
            </a:pPr>
            <a:endParaRPr lang="ru-RU" sz="2400" b="1" i="1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755576" y="548680"/>
            <a:ext cx="7416824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36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Планируемые </a:t>
            </a:r>
            <a:r>
              <a:rPr lang="ru-RU" sz="36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</a:t>
            </a:r>
            <a:r>
              <a:rPr lang="ru-RU" sz="36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b="1" i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</a:t>
            </a:r>
            <a:r>
              <a:rPr lang="ru-RU" sz="2400" b="1" i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чувства ответственности и бережного отношения к природе;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b="1" i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уровня у детей активности, самостоятельности, самосознания;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b="1" i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мотивации к различным видам образовательной деятельности;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b="1" i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Привлечение родителей к активному участию в проекте, в совместную деятельность с ребенком в условиях семьи и детского сада;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b="1" i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Взаимосвязь с социумом: участие в конкурсах и акциях, посвященных новогодней красавице елочке.</a:t>
            </a:r>
            <a:endParaRPr lang="ru-RU" sz="2400" b="1" i="1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3582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764704"/>
            <a:ext cx="741682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Этапы работы над проектом:</a:t>
            </a:r>
          </a:p>
          <a:p>
            <a:r>
              <a:rPr lang="ru-RU" sz="2000" b="1" i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Подготовительный.</a:t>
            </a:r>
          </a:p>
          <a:p>
            <a:r>
              <a:rPr lang="ru-RU" sz="2000" b="1" i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Основной</a:t>
            </a:r>
            <a:r>
              <a:rPr lang="ru-RU" sz="2000" b="1" i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000" b="1" i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Заключительный.</a:t>
            </a:r>
          </a:p>
          <a:p>
            <a:r>
              <a:rPr lang="ru-RU" sz="2000" b="1" i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Презентационный.</a:t>
            </a:r>
          </a:p>
          <a:p>
            <a:pPr>
              <a:lnSpc>
                <a:spcPct val="150000"/>
              </a:lnSpc>
            </a:pPr>
            <a:endParaRPr lang="ru-RU" sz="2400" b="1" i="1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2347436"/>
              </p:ext>
            </p:extLst>
          </p:nvPr>
        </p:nvGraphicFramePr>
        <p:xfrm>
          <a:off x="755576" y="2492896"/>
          <a:ext cx="7632848" cy="35330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26186">
                  <a:extLst>
                    <a:ext uri="{9D8B030D-6E8A-4147-A177-3AD203B41FA5}">
                      <a16:colId xmlns:a16="http://schemas.microsoft.com/office/drawing/2014/main" val="72708368"/>
                    </a:ext>
                  </a:extLst>
                </a:gridCol>
                <a:gridCol w="2826036">
                  <a:extLst>
                    <a:ext uri="{9D8B030D-6E8A-4147-A177-3AD203B41FA5}">
                      <a16:colId xmlns:a16="http://schemas.microsoft.com/office/drawing/2014/main" val="373013350"/>
                    </a:ext>
                  </a:extLst>
                </a:gridCol>
                <a:gridCol w="1780626">
                  <a:extLst>
                    <a:ext uri="{9D8B030D-6E8A-4147-A177-3AD203B41FA5}">
                      <a16:colId xmlns:a16="http://schemas.microsoft.com/office/drawing/2014/main" val="207118846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Мероприятия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Цели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Ответственные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53485920"/>
                  </a:ext>
                </a:extLst>
              </a:tr>
              <a:tr h="0">
                <a:tc gridSpan="3"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этап подготовительный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220924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1.1.Изучение и сбор теоретического и методического материала по использованию проектного метода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Повышение собственной профессиональной компетентности через изучение технологии проектирования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Воспитатели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92452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1.2. Составление плана над проектом.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Реализация мероприятий по проектной деятельности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Воспитатели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917734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1.3. Беседа с родителями на тему "Как воспитать в ребенке бережное отношение к природе?"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Сформировать интерес у родителей по созданию условий для реализации проекта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Воспитатели,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родители.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5958217"/>
                  </a:ext>
                </a:extLst>
              </a:tr>
            </a:tbl>
          </a:graphicData>
        </a:graphic>
      </p:graphicFrame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176" y="846091"/>
            <a:ext cx="1421904" cy="16090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18531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4917275"/>
              </p:ext>
            </p:extLst>
          </p:nvPr>
        </p:nvGraphicFramePr>
        <p:xfrm>
          <a:off x="683568" y="779048"/>
          <a:ext cx="7776864" cy="529990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83284">
                  <a:extLst>
                    <a:ext uri="{9D8B030D-6E8A-4147-A177-3AD203B41FA5}">
                      <a16:colId xmlns:a16="http://schemas.microsoft.com/office/drawing/2014/main" val="3484612399"/>
                    </a:ext>
                  </a:extLst>
                </a:gridCol>
                <a:gridCol w="2879357">
                  <a:extLst>
                    <a:ext uri="{9D8B030D-6E8A-4147-A177-3AD203B41FA5}">
                      <a16:colId xmlns:a16="http://schemas.microsoft.com/office/drawing/2014/main" val="252068270"/>
                    </a:ext>
                  </a:extLst>
                </a:gridCol>
                <a:gridCol w="1814223">
                  <a:extLst>
                    <a:ext uri="{9D8B030D-6E8A-4147-A177-3AD203B41FA5}">
                      <a16:colId xmlns:a16="http://schemas.microsoft.com/office/drawing/2014/main" val="398443769"/>
                    </a:ext>
                  </a:extLst>
                </a:gridCol>
              </a:tblGrid>
              <a:tr h="18439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1.4. Поисковая работа по подбору иллюстративного материала, художественных произведений, информационного материала о ели  (энциклопедии), дидактических и театрализованных игр, бросового материала, произведения устного народного творчества.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53" marR="468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Создать условия для реализации проекта 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53" marR="46853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Воспитатели,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родители.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53" marR="46853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9199096"/>
                  </a:ext>
                </a:extLst>
              </a:tr>
              <a:tr h="8381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1.5. Создание условий для организации работы: обогащение развивающей предметно-пространственной среды.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53" marR="468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Воспитывать трудолюбие, развивать творчество детей.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53" marR="468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Воспитатели,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родители.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53" marR="46853" marT="0" marB="0"/>
                </a:tc>
                <a:extLst>
                  <a:ext uri="{0D108BD9-81ED-4DB2-BD59-A6C34878D82A}">
                    <a16:rowId xmlns:a16="http://schemas.microsoft.com/office/drawing/2014/main" val="2294502198"/>
                  </a:ext>
                </a:extLst>
              </a:tr>
              <a:tr h="6705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1.6. Консультация для родителей "Новый год без живой ели?!"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53" marR="468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Просвещать родителей по данной теме.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53" marR="468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Воспитатели.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53" marR="46853" marT="0" marB="0"/>
                </a:tc>
                <a:extLst>
                  <a:ext uri="{0D108BD9-81ED-4DB2-BD59-A6C34878D82A}">
                    <a16:rowId xmlns:a16="http://schemas.microsoft.com/office/drawing/2014/main" val="14227389"/>
                  </a:ext>
                </a:extLst>
              </a:tr>
              <a:tr h="6705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1.7. Ознакомление  родителей и детей с фотоматериалом "Как растет ель"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53" marR="468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Сформировать интерес у детей к проектной деятельности.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53" marR="468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Воспитатели,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родители, дети.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53" marR="46853" marT="0" marB="0"/>
                </a:tc>
                <a:extLst>
                  <a:ext uri="{0D108BD9-81ED-4DB2-BD59-A6C34878D82A}">
                    <a16:rowId xmlns:a16="http://schemas.microsoft.com/office/drawing/2014/main" val="2499283874"/>
                  </a:ext>
                </a:extLst>
              </a:tr>
              <a:tr h="5028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1.8 Изготовление елочки -навигатора совместными усилиями родителей и детей 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53" marR="468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Сформировать интерес у детей к проектной деятельности.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53" marR="468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Воспитатели,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родители, дети.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53" marR="46853" marT="0" marB="0"/>
                </a:tc>
                <a:extLst>
                  <a:ext uri="{0D108BD9-81ED-4DB2-BD59-A6C34878D82A}">
                    <a16:rowId xmlns:a16="http://schemas.microsoft.com/office/drawing/2014/main" val="260131992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 Office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</TotalTime>
  <Words>1432</Words>
  <Application>Microsoft Office PowerPoint</Application>
  <PresentationFormat>Экран (4:3)</PresentationFormat>
  <Paragraphs>176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5" baseType="lpstr">
      <vt:lpstr>Arial</vt:lpstr>
      <vt:lpstr>Calibri</vt:lpstr>
      <vt:lpstr>Comic Sans MS</vt:lpstr>
      <vt:lpstr>Monotype Corsiva</vt:lpstr>
      <vt:lpstr>Times New Roman</vt:lpstr>
      <vt:lpstr>Wingdings</vt:lpstr>
      <vt:lpstr>Тема Office</vt:lpstr>
      <vt:lpstr>Познавательный проект по природоохранной деятельности «Ёлочка-красавица, всем нам очень нравится». в старшей группе №1</vt:lpstr>
      <vt:lpstr>Участники проекта:  </vt:lpstr>
      <vt:lpstr>Презентация PowerPoint</vt:lpstr>
      <vt:lpstr>Цель проекта:</vt:lpstr>
      <vt:lpstr>Задачи: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Ёлочка красавица всем нам очень нравится</dc:title>
  <dc:creator>user</dc:creator>
  <cp:lastModifiedBy>Виталий Васильев</cp:lastModifiedBy>
  <cp:revision>34</cp:revision>
  <dcterms:created xsi:type="dcterms:W3CDTF">2013-12-03T10:31:26Z</dcterms:created>
  <dcterms:modified xsi:type="dcterms:W3CDTF">2020-01-12T12:57:40Z</dcterms:modified>
</cp:coreProperties>
</file>