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70" r:id="rId3"/>
    <p:sldId id="258" r:id="rId4"/>
    <p:sldId id="271" r:id="rId5"/>
    <p:sldId id="259" r:id="rId6"/>
    <p:sldId id="261" r:id="rId7"/>
    <p:sldId id="262" r:id="rId8"/>
    <p:sldId id="267" r:id="rId9"/>
    <p:sldId id="263" r:id="rId10"/>
    <p:sldId id="265" r:id="rId11"/>
    <p:sldId id="268" r:id="rId12"/>
    <p:sldId id="273" r:id="rId13"/>
    <p:sldId id="269" r:id="rId14"/>
    <p:sldId id="272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4BB7"/>
    <a:srgbClr val="FAD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22D12-ACEA-4194-B96E-207DE7A861D1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F4F86-5D7C-4A75-AC12-4546563ED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287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Кто это был? Что Вы о нем знаете?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27C72-3370-46AE-A36A-B502D1E00DC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899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076E-27F4-4AD8-85BA-0A430C11F2C5}" type="datetimeFigureOut">
              <a:rPr lang="ru-RU" smtClean="0"/>
              <a:t>16.04.2021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2CB1-A44A-46CA-BD7D-BF21227B7E7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076E-27F4-4AD8-85BA-0A430C11F2C5}" type="datetimeFigureOut">
              <a:rPr lang="ru-RU" smtClean="0"/>
              <a:t>16.04.2021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2CB1-A44A-46CA-BD7D-BF21227B7E7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076E-27F4-4AD8-85BA-0A430C11F2C5}" type="datetimeFigureOut">
              <a:rPr lang="ru-RU" smtClean="0"/>
              <a:t>16.04.2021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2CB1-A44A-46CA-BD7D-BF21227B7E7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2B0D-C7ED-4A8C-BD47-55688FE461A5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29BE-D5FE-4C55-9A84-F0B47D7E24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83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076E-27F4-4AD8-85BA-0A430C11F2C5}" type="datetimeFigureOut">
              <a:rPr lang="ru-RU" smtClean="0"/>
              <a:t>16.04.2021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2CB1-A44A-46CA-BD7D-BF21227B7E7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076E-27F4-4AD8-85BA-0A430C11F2C5}" type="datetimeFigureOut">
              <a:rPr lang="ru-RU" smtClean="0"/>
              <a:t>16.04.2021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2CB1-A44A-46CA-BD7D-BF21227B7E7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076E-27F4-4AD8-85BA-0A430C11F2C5}" type="datetimeFigureOut">
              <a:rPr lang="ru-RU" smtClean="0"/>
              <a:t>16.04.2021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2CB1-A44A-46CA-BD7D-BF21227B7E7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076E-27F4-4AD8-85BA-0A430C11F2C5}" type="datetimeFigureOut">
              <a:rPr lang="ru-RU" smtClean="0"/>
              <a:t>16.04.2021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2CB1-A44A-46CA-BD7D-BF21227B7E7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076E-27F4-4AD8-85BA-0A430C11F2C5}" type="datetimeFigureOut">
              <a:rPr lang="ru-RU" smtClean="0"/>
              <a:t>16.04.2021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2CB1-A44A-46CA-BD7D-BF21227B7E7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076E-27F4-4AD8-85BA-0A430C11F2C5}" type="datetimeFigureOut">
              <a:rPr lang="ru-RU" smtClean="0"/>
              <a:t>16.04.2021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2CB1-A44A-46CA-BD7D-BF21227B7E7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076E-27F4-4AD8-85BA-0A430C11F2C5}" type="datetimeFigureOut">
              <a:rPr lang="ru-RU" smtClean="0"/>
              <a:t>16.04.2021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2CB1-A44A-46CA-BD7D-BF21227B7E7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076E-27F4-4AD8-85BA-0A430C11F2C5}" type="datetimeFigureOut">
              <a:rPr lang="ru-RU" smtClean="0"/>
              <a:t>16.04.2021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2CB1-A44A-46CA-BD7D-BF21227B7E7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031076E-27F4-4AD8-85BA-0A430C11F2C5}" type="datetimeFigureOut">
              <a:rPr lang="ru-RU" smtClean="0"/>
              <a:t>16.04.2021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6C2CB1-A44A-46CA-BD7D-BF21227B7E7D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2.wdp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hdphoto" Target="../media/hdphoto2.wdp"/><Relationship Id="rId7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136"/>
            <a:ext cx="9144000" cy="700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132856"/>
            <a:ext cx="7615449" cy="237626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разновозрастной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группе детского сада №16 «Радуга»</a:t>
            </a:r>
          </a:p>
          <a:p>
            <a:pPr algn="ctr"/>
            <a:r>
              <a:rPr lang="ru-RU" sz="2800" b="1" dirty="0" smtClean="0">
                <a:solidFill>
                  <a:srgbClr val="FADA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«Путь к звёздам!», </a:t>
            </a:r>
          </a:p>
          <a:p>
            <a:pPr algn="ctr"/>
            <a:r>
              <a:rPr lang="ru-RU" sz="2800" b="1" dirty="0" smtClean="0">
                <a:solidFill>
                  <a:srgbClr val="FADA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посвящённый 60-летию полёта в космос</a:t>
            </a: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1051992" y="269032"/>
            <a:ext cx="7615449" cy="1100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Одинцовская СОШ №3,</a:t>
            </a:r>
          </a:p>
          <a:p>
            <a:pPr algn="ctr"/>
            <a:r>
              <a:rPr lang="ru-RU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труктурное подразделение «Детский сад»</a:t>
            </a: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1074129" y="4917624"/>
            <a:ext cx="7615449" cy="146370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подготовили воспитатели:</a:t>
            </a:r>
          </a:p>
          <a:p>
            <a:pPr algn="r"/>
            <a:r>
              <a:rPr lang="ru-RU" sz="28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Солохина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Владимировна</a:t>
            </a:r>
          </a:p>
          <a:p>
            <a:pPr algn="r"/>
            <a:r>
              <a:rPr lang="ru-RU" sz="28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Козылова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Галия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Алиевна</a:t>
            </a:r>
            <a:endParaRPr lang="ru-RU" sz="28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Одинцово 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2021г.</a:t>
            </a:r>
          </a:p>
        </p:txBody>
      </p:sp>
    </p:spTree>
    <p:extLst>
      <p:ext uri="{BB962C8B-B14F-4D97-AF65-F5344CB8AC3E}">
        <p14:creationId xmlns:p14="http://schemas.microsoft.com/office/powerpoint/2010/main" val="122167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allaklein.ucoz.ru/_ld/1/32102016.jpg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34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98" y="188640"/>
            <a:ext cx="8581309" cy="66977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рисуем на тему:» Космическое пространство».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4-конечная звезда 6"/>
          <p:cNvSpPr/>
          <p:nvPr/>
        </p:nvSpPr>
        <p:spPr>
          <a:xfrm>
            <a:off x="8388424" y="8344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610" y="2368443"/>
            <a:ext cx="2094563" cy="27927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193" y="3283412"/>
            <a:ext cx="3025781" cy="30257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2346" y="3997808"/>
            <a:ext cx="2789806" cy="27898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41" y="4539784"/>
            <a:ext cx="3013280" cy="2131436"/>
          </a:xfrm>
          <a:prstGeom prst="rect">
            <a:avLst/>
          </a:prstGeom>
        </p:spPr>
      </p:pic>
      <p:sp>
        <p:nvSpPr>
          <p:cNvPr id="6" name="4-конечная звезда 5"/>
          <p:cNvSpPr/>
          <p:nvPr/>
        </p:nvSpPr>
        <p:spPr>
          <a:xfrm>
            <a:off x="3542413" y="1038712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4-конечная звезда 7"/>
          <p:cNvSpPr/>
          <p:nvPr/>
        </p:nvSpPr>
        <p:spPr>
          <a:xfrm>
            <a:off x="0" y="523528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4-конечная звезда 9"/>
          <p:cNvSpPr/>
          <p:nvPr/>
        </p:nvSpPr>
        <p:spPr>
          <a:xfrm>
            <a:off x="11986" y="5301208"/>
            <a:ext cx="815597" cy="138139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8" y="610214"/>
            <a:ext cx="5731205" cy="27330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243" y="606848"/>
            <a:ext cx="2720362" cy="3627150"/>
          </a:xfrm>
          <a:prstGeom prst="rect">
            <a:avLst/>
          </a:prstGeom>
        </p:spPr>
      </p:pic>
      <p:sp>
        <p:nvSpPr>
          <p:cNvPr id="9" name="4-конечная звезда 8"/>
          <p:cNvSpPr/>
          <p:nvPr/>
        </p:nvSpPr>
        <p:spPr>
          <a:xfrm>
            <a:off x="5676025" y="3645448"/>
            <a:ext cx="808666" cy="1440033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3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allaklein.ucoz.ru/_ld/1/32102016.jpg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3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9287" y="161722"/>
            <a:ext cx="7160582" cy="105003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«Космонавт на Луне»»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48" y="3582733"/>
            <a:ext cx="3021984" cy="30219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6983" y="3550441"/>
            <a:ext cx="3668678" cy="27451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157" y="764256"/>
            <a:ext cx="2977387" cy="2977387"/>
          </a:xfrm>
          <a:prstGeom prst="rect">
            <a:avLst/>
          </a:prstGeom>
        </p:spPr>
      </p:pic>
      <p:sp>
        <p:nvSpPr>
          <p:cNvPr id="7" name="4-конечная звезда 6"/>
          <p:cNvSpPr/>
          <p:nvPr/>
        </p:nvSpPr>
        <p:spPr>
          <a:xfrm>
            <a:off x="5074176" y="3140427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4-конечная звезда 5"/>
          <p:cNvSpPr/>
          <p:nvPr/>
        </p:nvSpPr>
        <p:spPr>
          <a:xfrm>
            <a:off x="7839038" y="2380301"/>
            <a:ext cx="626368" cy="1202432"/>
          </a:xfrm>
          <a:prstGeom prst="star4">
            <a:avLst>
              <a:gd name="adj" fmla="val 144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12" y="693201"/>
            <a:ext cx="4040900" cy="4040900"/>
          </a:xfrm>
          <a:prstGeom prst="rect">
            <a:avLst/>
          </a:prstGeom>
        </p:spPr>
      </p:pic>
      <p:sp>
        <p:nvSpPr>
          <p:cNvPr id="5" name="4-конечная звезда 4"/>
          <p:cNvSpPr/>
          <p:nvPr/>
        </p:nvSpPr>
        <p:spPr>
          <a:xfrm>
            <a:off x="4143701" y="945992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4-конечная звезда 7"/>
          <p:cNvSpPr/>
          <p:nvPr/>
        </p:nvSpPr>
        <p:spPr>
          <a:xfrm>
            <a:off x="2144964" y="4078917"/>
            <a:ext cx="626368" cy="1202432"/>
          </a:xfrm>
          <a:prstGeom prst="star4">
            <a:avLst>
              <a:gd name="adj" fmla="val 125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4-конечная звезда 3"/>
          <p:cNvSpPr/>
          <p:nvPr/>
        </p:nvSpPr>
        <p:spPr>
          <a:xfrm>
            <a:off x="61299" y="476672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38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allaklein.ucoz.ru/_ld/1/32102016.jpg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55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667" y="161722"/>
            <a:ext cx="8252201" cy="105003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«Ракета»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0201" y="1356597"/>
            <a:ext cx="2779083" cy="207952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5" y="4077072"/>
            <a:ext cx="1911216" cy="254828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363" y="3712884"/>
            <a:ext cx="3964052" cy="29730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9654" y="4170987"/>
            <a:ext cx="2408136" cy="240813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507" y="719302"/>
            <a:ext cx="2247714" cy="299695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1" y="855779"/>
            <a:ext cx="2332439" cy="310991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921" y="2808378"/>
            <a:ext cx="1923678" cy="2564904"/>
          </a:xfrm>
          <a:prstGeom prst="rect">
            <a:avLst/>
          </a:prstGeom>
        </p:spPr>
      </p:pic>
      <p:sp>
        <p:nvSpPr>
          <p:cNvPr id="5" name="4-конечная звезда 4"/>
          <p:cNvSpPr/>
          <p:nvPr/>
        </p:nvSpPr>
        <p:spPr>
          <a:xfrm>
            <a:off x="2646470" y="4871793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4-конечная звезда 6"/>
          <p:cNvSpPr/>
          <p:nvPr/>
        </p:nvSpPr>
        <p:spPr>
          <a:xfrm>
            <a:off x="5573520" y="1702422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4-конечная звезда 3"/>
          <p:cNvSpPr/>
          <p:nvPr/>
        </p:nvSpPr>
        <p:spPr>
          <a:xfrm>
            <a:off x="8007216" y="3071402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4-конечная звезда 5"/>
          <p:cNvSpPr/>
          <p:nvPr/>
        </p:nvSpPr>
        <p:spPr>
          <a:xfrm>
            <a:off x="69713" y="3364482"/>
            <a:ext cx="626368" cy="1202432"/>
          </a:xfrm>
          <a:prstGeom prst="star4">
            <a:avLst>
              <a:gd name="adj" fmla="val 144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4-конечная звезда 7"/>
          <p:cNvSpPr/>
          <p:nvPr/>
        </p:nvSpPr>
        <p:spPr>
          <a:xfrm>
            <a:off x="224825" y="381308"/>
            <a:ext cx="626368" cy="1202432"/>
          </a:xfrm>
          <a:prstGeom prst="star4">
            <a:avLst>
              <a:gd name="adj" fmla="val 125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4-конечная звезда 30"/>
          <p:cNvSpPr/>
          <p:nvPr/>
        </p:nvSpPr>
        <p:spPr>
          <a:xfrm>
            <a:off x="3004849" y="1125394"/>
            <a:ext cx="626368" cy="1202432"/>
          </a:xfrm>
          <a:prstGeom prst="star4">
            <a:avLst>
              <a:gd name="adj" fmla="val 125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4-конечная звезда 31"/>
          <p:cNvSpPr/>
          <p:nvPr/>
        </p:nvSpPr>
        <p:spPr>
          <a:xfrm>
            <a:off x="8023803" y="254563"/>
            <a:ext cx="626368" cy="1202432"/>
          </a:xfrm>
          <a:prstGeom prst="star4">
            <a:avLst>
              <a:gd name="adj" fmla="val 125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4-конечная звезда 32"/>
          <p:cNvSpPr/>
          <p:nvPr/>
        </p:nvSpPr>
        <p:spPr>
          <a:xfrm>
            <a:off x="4755128" y="3261725"/>
            <a:ext cx="626368" cy="1202432"/>
          </a:xfrm>
          <a:prstGeom prst="star4">
            <a:avLst>
              <a:gd name="adj" fmla="val 125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841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allaklein.ucoz.ru/_ld/1/32102016.jpg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3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Спортивно-музыкальный праздник, посвящённый дню Космонавтики.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609415"/>
            <a:ext cx="3111352" cy="31113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0209" y="1450164"/>
            <a:ext cx="4221088" cy="31585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1188" y="1174440"/>
            <a:ext cx="3933056" cy="3933056"/>
          </a:xfrm>
          <a:prstGeom prst="rect">
            <a:avLst/>
          </a:prstGeom>
        </p:spPr>
      </p:pic>
      <p:sp>
        <p:nvSpPr>
          <p:cNvPr id="5" name="4-конечная звезда 4"/>
          <p:cNvSpPr/>
          <p:nvPr/>
        </p:nvSpPr>
        <p:spPr>
          <a:xfrm>
            <a:off x="3921900" y="3008199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4-конечная звезда 6"/>
          <p:cNvSpPr/>
          <p:nvPr/>
        </p:nvSpPr>
        <p:spPr>
          <a:xfrm>
            <a:off x="101258" y="4162125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4-конечная звезда 5"/>
          <p:cNvSpPr/>
          <p:nvPr/>
        </p:nvSpPr>
        <p:spPr>
          <a:xfrm>
            <a:off x="133152" y="225814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4-конечная звезда 7"/>
          <p:cNvSpPr/>
          <p:nvPr/>
        </p:nvSpPr>
        <p:spPr>
          <a:xfrm>
            <a:off x="8279421" y="235495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4-конечная звезда 8"/>
          <p:cNvSpPr/>
          <p:nvPr/>
        </p:nvSpPr>
        <p:spPr>
          <a:xfrm>
            <a:off x="6588224" y="4711699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60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allaklein.ucoz.ru/_ld/1/32102016.jpg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98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3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 работы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-конечная звезда 4"/>
          <p:cNvSpPr/>
          <p:nvPr/>
        </p:nvSpPr>
        <p:spPr>
          <a:xfrm>
            <a:off x="1691680" y="3140968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4-конечная звезда 8"/>
          <p:cNvSpPr/>
          <p:nvPr/>
        </p:nvSpPr>
        <p:spPr>
          <a:xfrm>
            <a:off x="6732240" y="5445224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5973" y="1824556"/>
            <a:ext cx="5560152" cy="41605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9684" y="1019368"/>
            <a:ext cx="2632115" cy="26321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7694" y="3398642"/>
            <a:ext cx="3234184" cy="3234184"/>
          </a:xfrm>
          <a:prstGeom prst="rect">
            <a:avLst/>
          </a:prstGeom>
        </p:spPr>
      </p:pic>
      <p:sp>
        <p:nvSpPr>
          <p:cNvPr id="8" name="4-конечная звезда 7"/>
          <p:cNvSpPr/>
          <p:nvPr/>
        </p:nvSpPr>
        <p:spPr>
          <a:xfrm>
            <a:off x="4372473" y="2805836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4-конечная звезда 6"/>
          <p:cNvSpPr/>
          <p:nvPr/>
        </p:nvSpPr>
        <p:spPr>
          <a:xfrm>
            <a:off x="7813591" y="2903378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4-конечная звезда 5"/>
          <p:cNvSpPr/>
          <p:nvPr/>
        </p:nvSpPr>
        <p:spPr>
          <a:xfrm>
            <a:off x="240655" y="523527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4-конечная звезда 22"/>
          <p:cNvSpPr/>
          <p:nvPr/>
        </p:nvSpPr>
        <p:spPr>
          <a:xfrm>
            <a:off x="204414" y="5532587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4-конечная звезда 23"/>
          <p:cNvSpPr/>
          <p:nvPr/>
        </p:nvSpPr>
        <p:spPr>
          <a:xfrm>
            <a:off x="4509904" y="5445224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4-конечная звезда 24"/>
          <p:cNvSpPr/>
          <p:nvPr/>
        </p:nvSpPr>
        <p:spPr>
          <a:xfrm>
            <a:off x="8141878" y="561493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90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.slidesharecdn.com/d0-9f-d1-80-d0-be-d0-b5-d0-ba-d1-82-20-d0-ba-d0-be-d1-81-d0-bc-d0-be-d1-81-131113162932-phpapp01/95/-13-638.jpg?cb=138436134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993"/>
            <a:ext cx="9144000" cy="686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4-конечная звезда 2"/>
          <p:cNvSpPr/>
          <p:nvPr/>
        </p:nvSpPr>
        <p:spPr>
          <a:xfrm>
            <a:off x="179512" y="138336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4-конечная звезда 3"/>
          <p:cNvSpPr/>
          <p:nvPr/>
        </p:nvSpPr>
        <p:spPr>
          <a:xfrm>
            <a:off x="8172400" y="138336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4-конечная звезда 4"/>
          <p:cNvSpPr/>
          <p:nvPr/>
        </p:nvSpPr>
        <p:spPr>
          <a:xfrm>
            <a:off x="179512" y="1696426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4-конечная звезда 5"/>
          <p:cNvSpPr/>
          <p:nvPr/>
        </p:nvSpPr>
        <p:spPr>
          <a:xfrm>
            <a:off x="3635896" y="1095210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4-конечная звезда 6"/>
          <p:cNvSpPr/>
          <p:nvPr/>
        </p:nvSpPr>
        <p:spPr>
          <a:xfrm>
            <a:off x="4788024" y="4725144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376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763688" y="399495"/>
            <a:ext cx="5637010" cy="88211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сказал: «Поехали!»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сказал: «ПОЕХАЛИ!»</a:t>
            </a:r>
            <a:endParaRPr lang="ru-RU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76" y="1765892"/>
            <a:ext cx="80454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7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allaklein.ucoz.ru/_ld/1/32102016.jpg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88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864096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«Путь к звёздам!»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разновозрастной группе (5-7 лет)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творческий, познавательно-исследовательский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старшего дошкольного возраста, родители, педагоги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(12.04.2021-16.04.2021)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“Человечество не останется вечно на земле, но,                                                                   в погоне за светом и пространством, сначала робко проникнет за пределы атмосферы, а затем завоюет себе все околосолнечное пространство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К. Циолковский 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Несколько десятков лет назад мало кто из вчерашних мальчишек не хотел стать космонавтом. Эта мечта совсем не актуальна для современных детей. Между тем, космические пираты, звездные войны и другие инопланетные существа – герои их любимых мультфильмов. Вымышленные персонажи дезинформируют дошкольников, рассказывая о несуществующих планетах, и зачастую вызывают у них отрицательные эмоции, способствуют развитию страхов. Поэтому важно грамотно выстроить работу по формированию у детей представлений о космосе. </a:t>
            </a:r>
          </a:p>
          <a:p>
            <a:endParaRPr lang="ru-RU" dirty="0" smtClean="0"/>
          </a:p>
          <a:p>
            <a:endParaRPr lang="ru-RU" dirty="0"/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3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allaklein.ucoz.ru/_ld/1/32102016.jpg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88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864096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представлений о Вселенной, Солнечной системе и ее планетах, о роли человека в изучении космического пространства; привлечение родителей к проблеме развития познавательной сферы ребенка. Формирование представлений о роли человека в изучении космического пространства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Продолжать расширять представление детей о многообразии космоса. Рассказать детям об интересных фактах и событиях космоса.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Познакомить с первым лётчиком-космонавтом Ю.А. Гагариным.                                    3. Развивать творческое воображение, фантазию, умение импровизировать; воспитывать взаимопомощь, доброжелательного отношения друг к другу, гордость за людей данной профессии, к своей Родине;                                                  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 Привлечь родителей к совместной деятельности.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08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allaklein.ucoz.ru/_ld/1/32102016.jpg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744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24744"/>
            <a:ext cx="856895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 Подготовительный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Выявление первоначальных знаний детей о космосе.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Информация родителей о предстоящей деятельности.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Подбор литературы о космосе, презентаций, фотографий, плакатов.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 Основной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Проведение недели космоса в группе.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Работа с родителями по заданной теме.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Организация сюжетно - ролевых, дидактических и подвижных игр, индивидуальной и групповой работы. 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 Заключительный 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выставки  работ о космосе (совместная работа детей и родителей) 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Выставка рисунков ; « Космическое пространство»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  Выставка работ в технике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58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allaklein.ucoz.ru/_ld/1/32102016.jpg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990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23" y="764704"/>
            <a:ext cx="89856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1.Подготовить презентацию о космосе, солнечной системе, космонавтах.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Подобрать фото - коллекцию на тему «Космос».                                      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Подобрать сказки, стихи, загадки о космосе, ракете, звёздах, музыку.                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Подготовить раскраски в соответствии с  возрастом.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проекта.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с использованием презентаций. 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«Что такое космос». 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Цель: дать детям представление о планетах солнечной системы, солнце, звёздах, первом полете в космос, выяснить знания детей по данному вопросу.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Беседа «Голубая планета - Земля».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Цель: объяснить детям, что такое телескоп, космическое пространство, показать, как прекрасна наша Земля из космоса.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Беседа «Луна - спутник Земли».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Цель: выяснить представления детей о Луне, месяце, расширять знания о лунной поверхности, атмосфере.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 Беседа «Семья планет».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расширять представления детей о планетах солнечной системы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Беседа «Солнце - источник жизни на Земле».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уточнить знания детей о солнце, его форме; пояснить из чего оно состоит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76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llaklein.ucoz.ru/_ld/1/32102016.jpg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77563"/>
            <a:ext cx="8712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Предполагаемые результаты проекта</a:t>
            </a:r>
            <a:r>
              <a:rPr lang="ru-RU" dirty="0" smtClean="0"/>
              <a:t>.</a:t>
            </a:r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500" y="546895"/>
            <a:ext cx="9001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 у детей элементарных знаний по теме «Космос»</a:t>
            </a:r>
          </a:p>
          <a:p>
            <a:pPr>
              <a:buFont typeface="Arial"/>
              <a:buChar char="•"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 нравственно-патриотических чувств в процессе реализации проекта</a:t>
            </a:r>
          </a:p>
          <a:p>
            <a:pPr>
              <a:buFont typeface="Arial"/>
              <a:buChar char="•"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Заинтересованность детей темой о космосе, проявление их познавательной активности: вместе с родителями находят информацию по теме, рассказывают и делятся своими знаниями с другими детьми в детском саду.</a:t>
            </a:r>
          </a:p>
          <a:p>
            <a:pPr>
              <a:buFont typeface="Arial"/>
              <a:buChar char="•"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конструирование детьми из строительного материала, конструктора, бумаги ракет по своему представлению, проявление творчества и детальности в работе.</a:t>
            </a:r>
          </a:p>
          <a:p>
            <a:pPr>
              <a:buFont typeface="Arial"/>
              <a:buChar char="•"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участия в презентации проекта, где дети смогут применить имеющиеся знания о космосе, космических явлениях, представить свои рисунки, поделки.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3356992"/>
            <a:ext cx="871296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Используемая литература: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Бондаренко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М. Экологические занятия с детьми 6-7 лет: Практическое пособие для воспитателей и методистов  ДОУ. – Воронеж: ЧП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Лакоценин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С., 2006. — 190 с.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Натарова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И. Моя страна. Возрождение национальной культуры и воспитание нравственно — патриотических чувств. Практическое пособие для воспитателей и методистов ДОУ// — Воронеж ТЦ «Учитель», 2005.-205с.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Шорыгина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А. Детям о космосе и Юрии Гагарине – первом космонавте Земли: Беседы, досуги, рассказы. М.: ТЦ Сфера, 2011. – 128с. – (Библиотека воспитателя) (3).</a:t>
            </a:r>
          </a:p>
        </p:txBody>
      </p:sp>
    </p:spTree>
    <p:extLst>
      <p:ext uri="{BB962C8B-B14F-4D97-AF65-F5344CB8AC3E}">
        <p14:creationId xmlns:p14="http://schemas.microsoft.com/office/powerpoint/2010/main" val="33119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allaklein.ucoz.ru/_ld/1/32102016.jpg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6" y="279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1459" y="260649"/>
            <a:ext cx="83230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</a:rPr>
              <a:t> 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познавательной, художественной 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литературы.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Проект в подготовительной группе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518" y="2500409"/>
            <a:ext cx="4270423" cy="3779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http://planetadetstva.net/wp-content/uploads/2013/11/proekt-dlya-podgotovitelnoj-gruppy-na-temu-udivitelnyj-mir-kosmosa-19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6336" y="1772816"/>
            <a:ext cx="4356468" cy="4571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206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4-конечная звезда 7"/>
          <p:cNvSpPr/>
          <p:nvPr/>
        </p:nvSpPr>
        <p:spPr>
          <a:xfrm>
            <a:off x="210892" y="390775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4-конечная звезда 8"/>
          <p:cNvSpPr/>
          <p:nvPr/>
        </p:nvSpPr>
        <p:spPr>
          <a:xfrm>
            <a:off x="8125932" y="3789040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4-конечная звезда 9"/>
          <p:cNvSpPr/>
          <p:nvPr/>
        </p:nvSpPr>
        <p:spPr>
          <a:xfrm>
            <a:off x="3663523" y="1374264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4-конечная звезда 10"/>
          <p:cNvSpPr/>
          <p:nvPr/>
        </p:nvSpPr>
        <p:spPr>
          <a:xfrm>
            <a:off x="4462844" y="5466928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4-конечная звезда 11"/>
          <p:cNvSpPr/>
          <p:nvPr/>
        </p:nvSpPr>
        <p:spPr>
          <a:xfrm>
            <a:off x="7812748" y="424348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32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allaklein.ucoz.ru/_ld/1/32102016.jpg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81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0"/>
            <a:ext cx="5288375" cy="161967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: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4-конечная звезда 7"/>
          <p:cNvSpPr/>
          <p:nvPr/>
        </p:nvSpPr>
        <p:spPr>
          <a:xfrm>
            <a:off x="4929533" y="2558648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4-конечная звезда 9"/>
          <p:cNvSpPr/>
          <p:nvPr/>
        </p:nvSpPr>
        <p:spPr>
          <a:xfrm>
            <a:off x="182228" y="5157192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41252" y="807778"/>
            <a:ext cx="4979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 Солнечная семейка»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390" y="1342943"/>
            <a:ext cx="3573016" cy="3573016"/>
          </a:xfrm>
          <a:prstGeom prst="rect">
            <a:avLst/>
          </a:prstGeom>
        </p:spPr>
      </p:pic>
      <p:sp>
        <p:nvSpPr>
          <p:cNvPr id="9" name="4-конечная звезда 8"/>
          <p:cNvSpPr/>
          <p:nvPr/>
        </p:nvSpPr>
        <p:spPr>
          <a:xfrm>
            <a:off x="7740352" y="4967999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8945" y="1391811"/>
            <a:ext cx="3308245" cy="33082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5816" y="3537571"/>
            <a:ext cx="3174796" cy="31747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4147" y="4003447"/>
            <a:ext cx="2708920" cy="2708920"/>
          </a:xfrm>
          <a:prstGeom prst="rect">
            <a:avLst/>
          </a:prstGeom>
        </p:spPr>
      </p:pic>
      <p:sp>
        <p:nvSpPr>
          <p:cNvPr id="7" name="4-конечная звезда 6"/>
          <p:cNvSpPr/>
          <p:nvPr/>
        </p:nvSpPr>
        <p:spPr>
          <a:xfrm>
            <a:off x="3835798" y="1199452"/>
            <a:ext cx="626368" cy="12024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4-конечная звезда 5"/>
          <p:cNvSpPr/>
          <p:nvPr/>
        </p:nvSpPr>
        <p:spPr>
          <a:xfrm>
            <a:off x="182228" y="872385"/>
            <a:ext cx="626368" cy="1202432"/>
          </a:xfrm>
          <a:prstGeom prst="star4">
            <a:avLst>
              <a:gd name="adj" fmla="val 134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185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20C8F7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347</TotalTime>
  <Words>805</Words>
  <Application>Microsoft Office PowerPoint</Application>
  <PresentationFormat>Экран (4:3)</PresentationFormat>
  <Paragraphs>87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Georgia</vt:lpstr>
      <vt:lpstr>Times New Roman</vt:lpstr>
      <vt:lpstr>Trebuchet MS</vt:lpstr>
      <vt:lpstr>Воздушный поток</vt:lpstr>
      <vt:lpstr>Презентация PowerPoint</vt:lpstr>
      <vt:lpstr>Он сказал: «ПОЕХАЛИ!»</vt:lpstr>
      <vt:lpstr>Презентация PowerPoint</vt:lpstr>
      <vt:lpstr>Презентация PowerPoint</vt:lpstr>
      <vt:lpstr>Этапы реализации проекта </vt:lpstr>
      <vt:lpstr>Предварительная работа.</vt:lpstr>
      <vt:lpstr>Презентация PowerPoint</vt:lpstr>
      <vt:lpstr>Презентация PowerPoint</vt:lpstr>
      <vt:lpstr>Реализация проекта :</vt:lpstr>
      <vt:lpstr>Мы рисуем на тему:» Космическое пространство».</vt:lpstr>
      <vt:lpstr>Аппликация «Космонавт на Луне»»</vt:lpstr>
      <vt:lpstr>Конструирование «Ракета»</vt:lpstr>
      <vt:lpstr>Спортивно-музыкальный праздник, посвящённый дню Космонавтики.  </vt:lpstr>
      <vt:lpstr>Совместные  работы детей и родителей.  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55</cp:revision>
  <dcterms:created xsi:type="dcterms:W3CDTF">2017-04-13T14:35:36Z</dcterms:created>
  <dcterms:modified xsi:type="dcterms:W3CDTF">2021-04-16T14:57:14Z</dcterms:modified>
</cp:coreProperties>
</file>