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83" r:id="rId3"/>
    <p:sldId id="258" r:id="rId4"/>
    <p:sldId id="259" r:id="rId5"/>
    <p:sldId id="262" r:id="rId6"/>
    <p:sldId id="263" r:id="rId7"/>
    <p:sldId id="266" r:id="rId8"/>
    <p:sldId id="264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82" r:id="rId20"/>
    <p:sldId id="277" r:id="rId21"/>
    <p:sldId id="278" r:id="rId22"/>
    <p:sldId id="279" r:id="rId23"/>
    <p:sldId id="280" r:id="rId24"/>
    <p:sldId id="26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24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425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68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508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050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529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0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13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450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564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80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6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54" y="1901737"/>
            <a:ext cx="7456487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3" y="4764155"/>
            <a:ext cx="2611284" cy="2099525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10" y="5391348"/>
            <a:ext cx="3365500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6187479"/>
            <a:ext cx="15478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https://avatars.mds.yandex.net/get-zen_doc/1686199/pub_5cd4232cd3406000b2de1568_5cd42344a682f400afb9da29/scale_120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"/>
          <a:stretch/>
        </p:blipFill>
        <p:spPr bwMode="auto">
          <a:xfrm>
            <a:off x="0" y="10086"/>
            <a:ext cx="9112304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Фоторепортаж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Сентябрь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20200415_17411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-324479" y="2612909"/>
            <a:ext cx="3840427" cy="2880320"/>
          </a:xfrm>
          <a:ln w="57150">
            <a:solidFill>
              <a:srgbClr val="FFC000"/>
            </a:solidFill>
          </a:ln>
        </p:spPr>
      </p:pic>
      <p:pic>
        <p:nvPicPr>
          <p:cNvPr id="8" name="Содержимое 7" descr="20200510_110706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 rot="5400000">
            <a:off x="6289017" y="2072023"/>
            <a:ext cx="2969716" cy="2227287"/>
          </a:xfrm>
          <a:ln w="57150">
            <a:solidFill>
              <a:srgbClr val="FFC000"/>
            </a:solidFill>
          </a:ln>
        </p:spPr>
      </p:pic>
      <p:pic>
        <p:nvPicPr>
          <p:cNvPr id="9" name="Рисунок 8" descr="IMG_20200213_162605.jpg"/>
          <p:cNvPicPr>
            <a:picLocks noChangeAspect="1"/>
          </p:cNvPicPr>
          <p:nvPr/>
        </p:nvPicPr>
        <p:blipFill>
          <a:blip r:embed="rId6" cstate="print"/>
          <a:srcRect t="18835" r="-490" b="1288"/>
          <a:stretch>
            <a:fillRect/>
          </a:stretch>
        </p:blipFill>
        <p:spPr>
          <a:xfrm>
            <a:off x="3275856" y="3395764"/>
            <a:ext cx="3088795" cy="3273595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Фоторепортаж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октябрь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2019-02-26 18-30-18 (2)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55575" y="1556792"/>
            <a:ext cx="2925325" cy="2925325"/>
          </a:xfrm>
          <a:ln w="57150">
            <a:solidFill>
              <a:srgbClr val="FFC000"/>
            </a:solidFill>
          </a:ln>
        </p:spPr>
      </p:pic>
      <p:pic>
        <p:nvPicPr>
          <p:cNvPr id="8" name="Содержимое 7" descr="IMG_20190416_153425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2791113" y="3501008"/>
            <a:ext cx="2389727" cy="3185328"/>
          </a:xfrm>
          <a:ln w="57150">
            <a:solidFill>
              <a:srgbClr val="FFC000"/>
            </a:solidFill>
          </a:ln>
        </p:spPr>
      </p:pic>
      <p:pic>
        <p:nvPicPr>
          <p:cNvPr id="9" name="Рисунок 8" descr="IMG_20190508_1038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0840" y="1556792"/>
            <a:ext cx="3744416" cy="280831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Фоторепортаж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Ноябрь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IMG_20200316_101526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1556792"/>
            <a:ext cx="3672408" cy="2754306"/>
          </a:xfrm>
          <a:ln w="57150">
            <a:solidFill>
              <a:srgbClr val="FFC000"/>
            </a:solidFill>
          </a:ln>
        </p:spPr>
      </p:pic>
      <p:pic>
        <p:nvPicPr>
          <p:cNvPr id="8" name="Содержимое 7" descr="IMG_20200316_10134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148064" y="1628800"/>
            <a:ext cx="3678560" cy="2758920"/>
          </a:xfrm>
          <a:ln w="57150">
            <a:solidFill>
              <a:srgbClr val="FFC000"/>
            </a:solidFill>
          </a:ln>
        </p:spPr>
      </p:pic>
      <p:pic>
        <p:nvPicPr>
          <p:cNvPr id="9" name="Рисунок 8" descr="IMG_20200316_1012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3861048"/>
            <a:ext cx="2160240" cy="288032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Фоторепортаж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Декабрь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IMG_20200312_19215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79512" y="1484784"/>
            <a:ext cx="2592288" cy="3456384"/>
          </a:xfrm>
          <a:ln w="57150">
            <a:solidFill>
              <a:srgbClr val="FFC000"/>
            </a:solidFill>
          </a:ln>
        </p:spPr>
      </p:pic>
      <p:pic>
        <p:nvPicPr>
          <p:cNvPr id="8" name="Содержимое 7" descr="IMG_20200312_192122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6516216" y="1700808"/>
            <a:ext cx="2419905" cy="3227584"/>
          </a:xfrm>
          <a:ln w="57150">
            <a:solidFill>
              <a:srgbClr val="FFC000"/>
            </a:solidFill>
          </a:ln>
        </p:spPr>
      </p:pic>
      <p:pic>
        <p:nvPicPr>
          <p:cNvPr id="9" name="Рисунок 8" descr="IMG_20200226_190416.jpg"/>
          <p:cNvPicPr>
            <a:picLocks noChangeAspect="1"/>
          </p:cNvPicPr>
          <p:nvPr/>
        </p:nvPicPr>
        <p:blipFill>
          <a:blip r:embed="rId6" cstate="print"/>
          <a:srcRect l="4294" t="14970" r="6381"/>
          <a:stretch>
            <a:fillRect/>
          </a:stretch>
        </p:blipFill>
        <p:spPr>
          <a:xfrm>
            <a:off x="3024048" y="2708920"/>
            <a:ext cx="3120347" cy="396044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Фоторепортаж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Январь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IMG_20200214_18401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t="4755" r="152"/>
          <a:stretch>
            <a:fillRect/>
          </a:stretch>
        </p:blipFill>
        <p:spPr>
          <a:xfrm>
            <a:off x="251520" y="1628800"/>
            <a:ext cx="4032448" cy="2884934"/>
          </a:xfrm>
          <a:ln w="57150">
            <a:solidFill>
              <a:srgbClr val="FFC000"/>
            </a:solidFill>
          </a:ln>
        </p:spPr>
      </p:pic>
      <p:pic>
        <p:nvPicPr>
          <p:cNvPr id="8" name="Содержимое 7" descr="IMG_20200214_190228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004048" y="1628800"/>
            <a:ext cx="3840427" cy="2880320"/>
          </a:xfrm>
          <a:ln w="57150">
            <a:solidFill>
              <a:srgbClr val="FFC000"/>
            </a:solidFill>
          </a:ln>
        </p:spPr>
      </p:pic>
      <p:pic>
        <p:nvPicPr>
          <p:cNvPr id="9" name="Рисунок 8" descr="IMG_20200214_1903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4005064"/>
            <a:ext cx="3659898" cy="2744924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Фоторепортаж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Февраль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IMG_20200221_085946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95536" y="1628800"/>
            <a:ext cx="3888432" cy="2916324"/>
          </a:xfrm>
          <a:ln w="57150">
            <a:solidFill>
              <a:srgbClr val="FFC000"/>
            </a:solidFill>
          </a:ln>
        </p:spPr>
      </p:pic>
      <p:pic>
        <p:nvPicPr>
          <p:cNvPr id="8" name="Содержимое 7" descr="IMG_20200220_160109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932040" y="1628800"/>
            <a:ext cx="3816424" cy="2862318"/>
          </a:xfrm>
          <a:ln w="57150">
            <a:solidFill>
              <a:srgbClr val="FFC000"/>
            </a:solidFill>
          </a:ln>
        </p:spPr>
      </p:pic>
      <p:pic>
        <p:nvPicPr>
          <p:cNvPr id="9" name="Рисунок 8" descr="IMG_20200219_103325.jpg"/>
          <p:cNvPicPr>
            <a:picLocks noChangeAspect="1"/>
          </p:cNvPicPr>
          <p:nvPr/>
        </p:nvPicPr>
        <p:blipFill>
          <a:blip r:embed="rId6" cstate="print"/>
          <a:srcRect t="26900" b="18501"/>
          <a:stretch>
            <a:fillRect/>
          </a:stretch>
        </p:blipFill>
        <p:spPr>
          <a:xfrm>
            <a:off x="1691680" y="4437112"/>
            <a:ext cx="5472608" cy="224100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Фоторепортаж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Март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IMG_20190507_172934 (1)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51520" y="1556792"/>
            <a:ext cx="3706192" cy="4941590"/>
          </a:xfrm>
          <a:ln w="57150">
            <a:solidFill>
              <a:srgbClr val="FFC000"/>
            </a:solidFill>
          </a:ln>
        </p:spPr>
      </p:pic>
      <p:pic>
        <p:nvPicPr>
          <p:cNvPr id="8" name="Содержимое 7" descr="IMG_20200320_211016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427984" y="2204864"/>
            <a:ext cx="4422643" cy="3316982"/>
          </a:xfr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Фоторепортаж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Апрель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IMG_20200320_21171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83568" y="1556792"/>
            <a:ext cx="2792363" cy="4964201"/>
          </a:xfrm>
          <a:ln w="57150">
            <a:solidFill>
              <a:srgbClr val="FFC000"/>
            </a:solidFill>
          </a:ln>
        </p:spPr>
      </p:pic>
      <p:pic>
        <p:nvPicPr>
          <p:cNvPr id="8" name="Содержимое 7" descr="IMG_20200316_101831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644008" y="1556791"/>
            <a:ext cx="3711860" cy="4949147"/>
          </a:xfr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Фоторепортаж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Май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2" name="Содержимое 11" descr="20200509_103033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 rot="5400000">
            <a:off x="2853985" y="3706855"/>
            <a:ext cx="3383280" cy="2539538"/>
          </a:xfrm>
          <a:ln w="57150">
            <a:solidFill>
              <a:srgbClr val="FFC000"/>
            </a:solidFill>
          </a:ln>
        </p:spPr>
      </p:pic>
      <p:pic>
        <p:nvPicPr>
          <p:cNvPr id="8" name="Содержимое 7" descr="20200509_102924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 l="12727" t="-1818"/>
          <a:stretch>
            <a:fillRect/>
          </a:stretch>
        </p:blipFill>
        <p:spPr>
          <a:xfrm rot="5400000">
            <a:off x="5724128" y="1916832"/>
            <a:ext cx="3456384" cy="3024336"/>
          </a:xfrm>
          <a:ln w="57150">
            <a:solidFill>
              <a:srgbClr val="FFC000"/>
            </a:solidFill>
          </a:ln>
        </p:spPr>
      </p:pic>
      <p:pic>
        <p:nvPicPr>
          <p:cNvPr id="10" name="Рисунок 9" descr="20200509_121806.jpg"/>
          <p:cNvPicPr>
            <a:picLocks noChangeAspect="1"/>
          </p:cNvPicPr>
          <p:nvPr/>
        </p:nvPicPr>
        <p:blipFill>
          <a:blip r:embed="rId6" cstate="print"/>
          <a:srcRect l="21372" t="3876"/>
          <a:stretch>
            <a:fillRect/>
          </a:stretch>
        </p:blipFill>
        <p:spPr>
          <a:xfrm rot="5400000">
            <a:off x="66689" y="1613449"/>
            <a:ext cx="3096345" cy="2839015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50863"/>
            <a:ext cx="2457450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08" y="2656681"/>
            <a:ext cx="367030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550863"/>
            <a:ext cx="2163763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-131887"/>
            <a:ext cx="7560841" cy="168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82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Паспорт проекта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 fontAlgn="base"/>
            <a:r>
              <a:rPr lang="ru-RU" b="1" dirty="0" smtClean="0"/>
              <a:t>Направленность</a:t>
            </a:r>
            <a:r>
              <a:rPr lang="ru-RU" dirty="0" smtClean="0"/>
              <a:t>: нравственно-патриотическое воспитание  через познавательную  деятельность.</a:t>
            </a:r>
          </a:p>
          <a:p>
            <a:pPr fontAlgn="base"/>
            <a:r>
              <a:rPr lang="ru-RU" b="1" dirty="0" smtClean="0"/>
              <a:t>Вид проекта</a:t>
            </a:r>
            <a:r>
              <a:rPr lang="ru-RU" dirty="0" smtClean="0"/>
              <a:t>: информационно- познавательный, социально-значимый, долгосрочный, сентябрь 2019 - май 2020 г.</a:t>
            </a:r>
          </a:p>
          <a:p>
            <a:r>
              <a:rPr lang="ru-RU" b="1" dirty="0" smtClean="0"/>
              <a:t>Участники проекта</a:t>
            </a:r>
            <a:r>
              <a:rPr lang="ru-RU" dirty="0" smtClean="0"/>
              <a:t>: воспитатели группы, музыкальный руководитель, воспитанники, родители.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Интеграция образовательных областей: </a:t>
            </a:r>
            <a:r>
              <a:rPr lang="ru-RU" dirty="0" smtClean="0"/>
              <a:t>«Речевое развитие», «Познавательное развитие», «Социально- коммуникативное развитие», «Художественно – эстетическое развитие», «Физическое развитие».</a:t>
            </a:r>
          </a:p>
          <a:p>
            <a:r>
              <a:rPr lang="ru-RU" b="1" dirty="0" smtClean="0"/>
              <a:t>Виды детской деятельности: </a:t>
            </a:r>
            <a:r>
              <a:rPr lang="ru-RU" dirty="0" smtClean="0"/>
              <a:t>Игровая, коммуникативная, восприятие художественной литературы, изобразительная, познавательно – исследовательская, двигательная.</a:t>
            </a:r>
          </a:p>
          <a:p>
            <a:r>
              <a:rPr lang="ru-RU" b="1" dirty="0" smtClean="0"/>
              <a:t>Гипотеза:</a:t>
            </a:r>
            <a:r>
              <a:rPr lang="ru-RU" dirty="0" smtClean="0"/>
              <a:t> Если мы привлечем внимание старших дошкольников и их родителей к детальному изучению знаменательных дат Великой Отечественной войны 1941-1945 годов и участию их в мероприятиях по подготовке и празднованию 75-летия Победы, то подробнее узнаем весь ход военных действий на всех территориях Советского Союза во время Великой Отечественной войны,  городах – героях и их победителей.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89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188640"/>
            <a:ext cx="8606190" cy="1240088"/>
          </a:xfr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Фоторепортаж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Работа с родителями воспитанников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6" name="Содержимое 5" descr="IMG-20200506-WA0019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75776" y="4070541"/>
            <a:ext cx="3671391" cy="2753543"/>
          </a:xfrm>
          <a:ln w="57150">
            <a:solidFill>
              <a:srgbClr val="FFC000"/>
            </a:solidFill>
          </a:ln>
        </p:spPr>
      </p:pic>
      <p:pic>
        <p:nvPicPr>
          <p:cNvPr id="8" name="Содержимое 7" descr="IMG-20200508-WA0079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796136" y="1556792"/>
            <a:ext cx="3168352" cy="2376264"/>
          </a:xfrm>
          <a:ln w="57150">
            <a:solidFill>
              <a:srgbClr val="FFC000"/>
            </a:solidFill>
          </a:ln>
        </p:spPr>
      </p:pic>
      <p:pic>
        <p:nvPicPr>
          <p:cNvPr id="12" name="Рисунок 11" descr="IMG-20200504-WA000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45482" y="4221088"/>
            <a:ext cx="1977684" cy="2636912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9" name="Рисунок 8" descr="IMG-20200506-WA0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2268" y="1556792"/>
            <a:ext cx="1800200" cy="240026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0" name="Рисунок 9" descr="IMG-20200505-WA002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91880" y="1556792"/>
            <a:ext cx="2124236" cy="2832314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4282" y="285728"/>
            <a:ext cx="8534182" cy="1143000"/>
          </a:xfr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Обогащение РППС и оформление группы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8" name="Содержимое 17" descr="IMG_20200325_200427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1700808"/>
            <a:ext cx="3394472" cy="4525963"/>
          </a:xfrm>
          <a:ln w="57150">
            <a:solidFill>
              <a:srgbClr val="FFC000"/>
            </a:solidFill>
          </a:ln>
        </p:spPr>
      </p:pic>
      <p:pic>
        <p:nvPicPr>
          <p:cNvPr id="19" name="Содержимое 18" descr="IMG_20200320_211016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508104" y="1700808"/>
            <a:ext cx="3174504" cy="2380878"/>
          </a:xfrm>
          <a:ln w="57150">
            <a:solidFill>
              <a:srgbClr val="FFC000"/>
            </a:solidFill>
          </a:ln>
        </p:spPr>
      </p:pic>
      <p:pic>
        <p:nvPicPr>
          <p:cNvPr id="20" name="Рисунок 19" descr="IMG_20200320_212129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11960" y="4337720"/>
            <a:ext cx="3096344" cy="2322258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Фоторепортаж</a:t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Работа с родителями воспитанников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13" name="Содержимое 12" descr="20200512_164639 (1)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07975" y="1844824"/>
            <a:ext cx="4038600" cy="3028950"/>
          </a:xfrm>
          <a:ln w="57150">
            <a:solidFill>
              <a:srgbClr val="FFC000"/>
            </a:solidFill>
          </a:ln>
        </p:spPr>
      </p:pic>
      <p:pic>
        <p:nvPicPr>
          <p:cNvPr id="14" name="Содержимое 13" descr="IMG-20200512-WA0044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788024" y="2780928"/>
            <a:ext cx="4038600" cy="3028950"/>
          </a:xfr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0375" y="260648"/>
            <a:ext cx="8192362" cy="1143000"/>
          </a:xfr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solidFill>
                  <a:srgbClr val="C00000"/>
                </a:solidFill>
              </a:rPr>
              <a:t>Продукт проекта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17" name="Содержимое 16" descr="IMG-20200512-WA003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779264" y="1741255"/>
            <a:ext cx="3288680" cy="4384907"/>
          </a:xfrm>
          <a:ln w="57150">
            <a:solidFill>
              <a:srgbClr val="FFC000"/>
            </a:solidFill>
          </a:ln>
        </p:spPr>
      </p:pic>
      <p:pic>
        <p:nvPicPr>
          <p:cNvPr id="15" name="Содержимое 14" descr="20200508_082636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 l="10721" t="316"/>
          <a:stretch>
            <a:fillRect/>
          </a:stretch>
        </p:blipFill>
        <p:spPr>
          <a:xfrm rot="5400000">
            <a:off x="4366494" y="2122338"/>
            <a:ext cx="4299444" cy="3600400"/>
          </a:xfrm>
          <a:ln w="57150"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Содержимое 8" descr="29b27c3b1b9628a0aca00c8fc4b87cfb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8416" y="179293"/>
            <a:ext cx="8358246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Актуальность проекта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    </a:t>
            </a:r>
            <a:r>
              <a:rPr lang="ru-RU" b="1" dirty="0" smtClean="0">
                <a:solidFill>
                  <a:srgbClr val="FF0000"/>
                </a:solidFill>
              </a:rPr>
              <a:t>В 2020 году исполняется знаменательная дата – 75-летие Победы в Великой Отечественной войне.</a:t>
            </a:r>
          </a:p>
          <a:p>
            <a:pPr>
              <a:buNone/>
            </a:pPr>
            <a:r>
              <a:rPr lang="ru-RU" dirty="0" smtClean="0"/>
              <a:t>       Патриотическое воспитание подрастающего поколения всегда являлось одной из важнейших задач современного общества. Детство – самая благодатная пора для привития священного чувства любви к Родине. Под патриотическим воспитанием понимается постепенное формирование у детей любви к своей Родине, постоянная готовность к её защите. </a:t>
            </a:r>
          </a:p>
          <a:p>
            <a:pPr>
              <a:buNone/>
            </a:pPr>
            <a:r>
              <a:rPr lang="ru-RU" dirty="0" smtClean="0"/>
              <a:t>      Создание проекта «Война. Победа. Память. Пусть всегда будет мир!» направлено на работу по воспитанию у дошкольников чувства гордости за свой народ, уважения к его свершениям и достойным страницам истории, предполагает привлечение детей и родителей к изучению знаменательных дат Великой Отечественной войны 1941-1945 годов и участию в мероприятиях по подготовке и празднованию 75-летия Победы.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Цель</a:t>
            </a:r>
            <a:r>
              <a:rPr lang="ru-RU" dirty="0" smtClean="0"/>
              <a:t>:                          </a:t>
            </a:r>
            <a:r>
              <a:rPr lang="ru-RU" b="1" dirty="0" smtClean="0"/>
              <a:t>Задачи проекта: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214422"/>
            <a:ext cx="4038600" cy="52864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dirty="0" smtClean="0"/>
              <a:t>Формирование представлений о Великой Отечественной войне (воспитание патриотических чувств у детей дошкольного возраста) на основе уже имеющихся представлений о войне, сохранению преемственности поколений, формированию у дошкольников уважения к военной истории России, гражданских позиций, воспитанию патриотизма и чувства гордости за свою Родину.</a:t>
            </a:r>
          </a:p>
          <a:p>
            <a:endParaRPr lang="ru-RU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4038600" cy="528641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для детей:</a:t>
            </a:r>
            <a:endParaRPr lang="ru-RU" dirty="0" smtClean="0"/>
          </a:p>
          <a:p>
            <a:pPr>
              <a:buNone/>
            </a:pPr>
            <a:r>
              <a:rPr lang="ru-RU" i="1" dirty="0" smtClean="0"/>
              <a:t>Образовательные: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Формировать представление об истории ВОВ, используя различные виды деятельности;</a:t>
            </a:r>
          </a:p>
          <a:p>
            <a:pPr lvl="0">
              <a:buNone/>
            </a:pPr>
            <a:r>
              <a:rPr lang="ru-RU" dirty="0" smtClean="0"/>
              <a:t>Пробуждать интерес к прошлому нашего города, района, страны</a:t>
            </a:r>
          </a:p>
          <a:p>
            <a:pPr lvl="0">
              <a:buNone/>
            </a:pPr>
            <a:r>
              <a:rPr lang="ru-RU" dirty="0" smtClean="0"/>
              <a:t>Познакомить с ходом военных действий во время Великой Отечественной войны, с городами - героями;</a:t>
            </a:r>
          </a:p>
          <a:p>
            <a:pPr lvl="0">
              <a:buNone/>
            </a:pPr>
            <a:r>
              <a:rPr lang="ru-RU" dirty="0" smtClean="0"/>
              <a:t>Показать мужество и героизм людей в ходе Великой Отечественной войны;</a:t>
            </a:r>
          </a:p>
          <a:p>
            <a:pPr>
              <a:buNone/>
            </a:pPr>
            <a:r>
              <a:rPr lang="ru-RU" i="1" dirty="0" smtClean="0"/>
              <a:t>Развивающие: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Развивать восприятие произведений литературы, живописи, музыки;</a:t>
            </a:r>
          </a:p>
          <a:p>
            <a:pPr lvl="0">
              <a:buNone/>
            </a:pPr>
            <a:r>
              <a:rPr lang="ru-RU" dirty="0" smtClean="0"/>
              <a:t>Учить выражать свои чувства, обогащать словарный запас;</a:t>
            </a:r>
          </a:p>
          <a:p>
            <a:pPr lvl="0">
              <a:buNone/>
            </a:pPr>
            <a:r>
              <a:rPr lang="ru-RU" dirty="0" smtClean="0"/>
              <a:t>Развивать чувство коллективизма;</a:t>
            </a:r>
          </a:p>
          <a:p>
            <a:pPr>
              <a:buNone/>
            </a:pPr>
            <a:r>
              <a:rPr lang="ru-RU" i="1" dirty="0" smtClean="0"/>
              <a:t>Воспитательные: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-Воспитывать духовно-нравственные и патриотические чувства, гордость за свою страну, любовь и заботливое отношение к старшему поколению, бережное отношение к семейным фотографиям и наградам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Формы работы с родителями воспитанников: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lvl="0">
              <a:buFont typeface="Wingdings" pitchFamily="2" charset="2"/>
              <a:buChar char="ü"/>
            </a:pPr>
            <a:r>
              <a:rPr lang="ru-RU" dirty="0" smtClean="0"/>
              <a:t>Консультации для родителей, оформление информационных стендов: «Мы память бережно храним», памятки для родителей «Что рассказать детям о войне?» , папка – передвижка« Прочтите детям»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/>
              <a:t>Проведение выставки и творческих работ детей и родителей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/>
              <a:t>Оказание помощи в организации и проведении </a:t>
            </a:r>
            <a:r>
              <a:rPr lang="ru-RU" dirty="0" err="1" smtClean="0"/>
              <a:t>квест</a:t>
            </a:r>
            <a:r>
              <a:rPr lang="ru-RU" dirty="0" smtClean="0"/>
              <a:t> – игры «Дорогами бессмертного полка».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/>
              <a:t>Беседы с родителями по теме проекта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/>
              <a:t>Ознакомление  родителей и детей с фотоматериалом по теме проекта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/>
              <a:t>Участие родителей в обогащении РППС: создание и пополнение центра патриотического воспитания для детей.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4900" b="1" dirty="0" smtClean="0"/>
              <a:t/>
            </a:r>
            <a:br>
              <a:rPr lang="ru-RU" sz="4900" b="1" dirty="0" smtClean="0"/>
            </a:br>
            <a:r>
              <a:rPr lang="ru-RU" b="1" dirty="0" smtClean="0">
                <a:solidFill>
                  <a:srgbClr val="C00000"/>
                </a:solidFill>
              </a:rPr>
              <a:t>Ожидаемый результат по проекту:</a:t>
            </a:r>
            <a:r>
              <a:rPr lang="ru-RU" sz="4900" dirty="0" smtClean="0">
                <a:solidFill>
                  <a:srgbClr val="C00000"/>
                </a:solidFill>
              </a:rPr>
              <a:t/>
            </a:r>
            <a:br>
              <a:rPr lang="ru-RU" sz="4900" dirty="0" smtClean="0">
                <a:solidFill>
                  <a:srgbClr val="C00000"/>
                </a:solidFill>
              </a:rPr>
            </a:br>
            <a:endParaRPr lang="ru-RU" sz="6600" b="1" dirty="0">
              <a:solidFill>
                <a:srgbClr val="C0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/>
              <a:t>Для детей: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Расширены знания детей о Великой Отечественной войне. </a:t>
            </a:r>
          </a:p>
          <a:p>
            <a:pPr lvl="0">
              <a:buNone/>
            </a:pPr>
            <a:r>
              <a:rPr lang="ru-RU" dirty="0" smtClean="0"/>
              <a:t>Сформировано уважительное отношение к участникам войны, труженикам тыла, бережное отношение к семейным фотографиям и реликвиям (медали, ордена и др.) </a:t>
            </a:r>
          </a:p>
          <a:p>
            <a:pPr lvl="0">
              <a:buNone/>
            </a:pPr>
            <a:r>
              <a:rPr lang="ru-RU" dirty="0" smtClean="0"/>
              <a:t>Продолжать формировать нравственно – патриотические качества воспитанников.</a:t>
            </a:r>
          </a:p>
          <a:p>
            <a:pPr lvl="0">
              <a:buNone/>
            </a:pPr>
            <a:r>
              <a:rPr lang="ru-RU" dirty="0" smtClean="0"/>
              <a:t>Реализация данного проекта предполагает обновление и обогащение РППС группы методическими  материалами, </a:t>
            </a:r>
            <a:r>
              <a:rPr lang="ru-RU" dirty="0" err="1" smtClean="0"/>
              <a:t>мультимедийными</a:t>
            </a:r>
            <a:r>
              <a:rPr lang="ru-RU" dirty="0" smtClean="0"/>
              <a:t> продуктами, посвященными 75-летию Победы в Великой Отечественной войне.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54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/>
              <a:t>Для педагогов: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Осуществляют инновационную деятельность,</a:t>
            </a:r>
          </a:p>
          <a:p>
            <a:pPr lvl="0">
              <a:buNone/>
            </a:pPr>
            <a:r>
              <a:rPr lang="ru-RU" dirty="0" smtClean="0"/>
              <a:t>Повышают профессиональный уровень</a:t>
            </a:r>
          </a:p>
          <a:p>
            <a:pPr lvl="0">
              <a:buNone/>
            </a:pPr>
            <a:r>
              <a:rPr lang="ru-RU" dirty="0" smtClean="0"/>
              <a:t>Развитие у детей коммуникативных навыков, умение работать в команде.</a:t>
            </a:r>
          </a:p>
          <a:p>
            <a:pPr algn="ctr">
              <a:buNone/>
            </a:pPr>
            <a:r>
              <a:rPr lang="ru-RU" b="1" dirty="0" smtClean="0"/>
              <a:t>Для родителей:</a:t>
            </a:r>
            <a:endParaRPr lang="ru-RU" dirty="0" smtClean="0"/>
          </a:p>
          <a:p>
            <a:pPr lvl="0">
              <a:buNone/>
            </a:pPr>
            <a:r>
              <a:rPr lang="ru-RU" dirty="0" smtClean="0"/>
              <a:t>Активные и заинтересованные участники проекта;</a:t>
            </a:r>
          </a:p>
          <a:p>
            <a:pPr lvl="0">
              <a:buNone/>
            </a:pPr>
            <a:r>
              <a:rPr lang="ru-RU" dirty="0" smtClean="0"/>
              <a:t>Ориентированы на развитие у ребенка потребности к познанию, общению со взрослыми и сверстниками, через совместную – проектную деятельность.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68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3300" b="1" dirty="0" smtClean="0"/>
              <a:t>   Продукт проектной деятельности:</a:t>
            </a:r>
            <a:endParaRPr lang="ru-RU" sz="3300" dirty="0" smtClean="0"/>
          </a:p>
          <a:p>
            <a:pPr lvl="0">
              <a:buNone/>
            </a:pPr>
            <a:r>
              <a:rPr lang="ru-RU" sz="3300" dirty="0" smtClean="0"/>
              <a:t>использование полученных знаний, умений, навыков в самостоятельной игровой деятельности и в жизненных ситуациях.</a:t>
            </a:r>
          </a:p>
          <a:p>
            <a:pPr lvl="0">
              <a:buNone/>
            </a:pPr>
            <a:r>
              <a:rPr lang="ru-RU" sz="3300" dirty="0" smtClean="0"/>
              <a:t>        Реализация данного проекта предполагает обновление и обогащение группы методическими  материалами, </a:t>
            </a:r>
            <a:r>
              <a:rPr lang="ru-RU" sz="3300" dirty="0" err="1" smtClean="0"/>
              <a:t>мультимедийными</a:t>
            </a:r>
            <a:r>
              <a:rPr lang="ru-RU" sz="3300" dirty="0" smtClean="0"/>
              <a:t> продуктами, посвященными 75-летию Победы в Великой Отечественной войне.</a:t>
            </a:r>
          </a:p>
          <a:p>
            <a:pPr>
              <a:buNone/>
            </a:pPr>
            <a:r>
              <a:rPr lang="ru-RU" sz="3300" dirty="0" smtClean="0"/>
              <a:t>     Оформление Книги Памяти </a:t>
            </a:r>
          </a:p>
          <a:p>
            <a:pPr algn="ctr">
              <a:buNone/>
            </a:pPr>
            <a:r>
              <a:rPr lang="ru-RU" sz="3300" b="1" dirty="0" smtClean="0"/>
              <a:t>Этапы осуществления проекта</a:t>
            </a:r>
            <a:endParaRPr lang="ru-RU" sz="3300" dirty="0" smtClean="0"/>
          </a:p>
          <a:p>
            <a:pPr>
              <a:buNone/>
            </a:pPr>
            <a:r>
              <a:rPr lang="en-US" sz="3300" dirty="0" smtClean="0"/>
              <a:t>I</a:t>
            </a:r>
            <a:r>
              <a:rPr lang="ru-RU" sz="3300" dirty="0" smtClean="0"/>
              <a:t> этап - подготовительный</a:t>
            </a:r>
          </a:p>
          <a:p>
            <a:pPr>
              <a:buNone/>
            </a:pPr>
            <a:r>
              <a:rPr lang="en-US" sz="3300" dirty="0" smtClean="0"/>
              <a:t>II </a:t>
            </a:r>
            <a:r>
              <a:rPr lang="ru-RU" sz="3300" dirty="0" smtClean="0"/>
              <a:t>этап -основной</a:t>
            </a:r>
          </a:p>
          <a:p>
            <a:pPr>
              <a:buNone/>
            </a:pPr>
            <a:r>
              <a:rPr lang="en-US" sz="3300" dirty="0" smtClean="0"/>
              <a:t>III</a:t>
            </a:r>
            <a:r>
              <a:rPr lang="ru-RU" sz="3300" dirty="0" smtClean="0"/>
              <a:t> этап -заключительный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ttps://mresearcher.com/wp-content/uploads/2017/05/pol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ПРИЛОЖЕНИЕ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9" name="Содержимое 8" descr="75poded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2051775"/>
            <a:ext cx="8229600" cy="3622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</TotalTime>
  <Words>507</Words>
  <Application>Microsoft Office PowerPoint</Application>
  <PresentationFormat>Экран (4:3)</PresentationFormat>
  <Paragraphs>68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Паспорт проекта</vt:lpstr>
      <vt:lpstr>Актуальность проекта: </vt:lpstr>
      <vt:lpstr>Цель:                          Задачи проекта:  </vt:lpstr>
      <vt:lpstr> Формы работы с родителями воспитанников: </vt:lpstr>
      <vt:lpstr> Ожидаемый результат по проекту: </vt:lpstr>
      <vt:lpstr>.</vt:lpstr>
      <vt:lpstr>.</vt:lpstr>
      <vt:lpstr>ПРИЛОЖЕНИЕ</vt:lpstr>
      <vt:lpstr>Фоторепортаж Сентябрь </vt:lpstr>
      <vt:lpstr>Фоторепортаж октябрь </vt:lpstr>
      <vt:lpstr>Фоторепортаж Ноябрь </vt:lpstr>
      <vt:lpstr>Фоторепортаж Декабрь </vt:lpstr>
      <vt:lpstr>Фоторепортаж Январь </vt:lpstr>
      <vt:lpstr>Фоторепортаж Февраль</vt:lpstr>
      <vt:lpstr>Фоторепортаж Март </vt:lpstr>
      <vt:lpstr>Фоторепортаж Апрель</vt:lpstr>
      <vt:lpstr>Фоторепортаж Май</vt:lpstr>
      <vt:lpstr>Презентация PowerPoint</vt:lpstr>
      <vt:lpstr>Фоторепортаж Работа с родителями воспитанников </vt:lpstr>
      <vt:lpstr>Обогащение РППС и оформление группы</vt:lpstr>
      <vt:lpstr>Фоторепортаж Работа с родителями воспитанников </vt:lpstr>
      <vt:lpstr> Продукт проекта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.</dc:title>
  <dc:creator>Marat</dc:creator>
  <cp:lastModifiedBy>Андрей</cp:lastModifiedBy>
  <cp:revision>40</cp:revision>
  <dcterms:created xsi:type="dcterms:W3CDTF">2019-02-09T16:26:30Z</dcterms:created>
  <dcterms:modified xsi:type="dcterms:W3CDTF">2020-05-19T17:52:07Z</dcterms:modified>
</cp:coreProperties>
</file>